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5" r:id="rId3"/>
    <p:sldId id="286" r:id="rId4"/>
    <p:sldId id="295" r:id="rId5"/>
    <p:sldId id="328" r:id="rId6"/>
    <p:sldId id="326" r:id="rId7"/>
    <p:sldId id="280" r:id="rId8"/>
    <p:sldId id="284" r:id="rId9"/>
    <p:sldId id="327" r:id="rId10"/>
    <p:sldId id="329" r:id="rId11"/>
    <p:sldId id="331" r:id="rId12"/>
    <p:sldId id="259" r:id="rId13"/>
    <p:sldId id="333" r:id="rId14"/>
    <p:sldId id="330" r:id="rId15"/>
    <p:sldId id="321" r:id="rId16"/>
    <p:sldId id="332" r:id="rId17"/>
    <p:sldId id="289" r:id="rId18"/>
    <p:sldId id="258" r:id="rId19"/>
    <p:sldId id="334" r:id="rId20"/>
    <p:sldId id="335" r:id="rId21"/>
    <p:sldId id="336" r:id="rId22"/>
    <p:sldId id="297" r:id="rId23"/>
    <p:sldId id="303" r:id="rId24"/>
    <p:sldId id="304" r:id="rId25"/>
    <p:sldId id="339" r:id="rId26"/>
    <p:sldId id="338" r:id="rId27"/>
    <p:sldId id="340" r:id="rId28"/>
    <p:sldId id="312" r:id="rId29"/>
    <p:sldId id="293" r:id="rId30"/>
    <p:sldId id="343" r:id="rId31"/>
    <p:sldId id="300" r:id="rId32"/>
    <p:sldId id="309" r:id="rId33"/>
    <p:sldId id="346" r:id="rId34"/>
    <p:sldId id="350" r:id="rId35"/>
    <p:sldId id="347" r:id="rId36"/>
    <p:sldId id="324" r:id="rId37"/>
    <p:sldId id="34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58"/>
  </p:normalViewPr>
  <p:slideViewPr>
    <p:cSldViewPr snapToGrid="0" snapToObjects="1">
      <p:cViewPr varScale="1">
        <p:scale>
          <a:sx n="112" d="100"/>
          <a:sy n="11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BA7F-40FA-9C49-A379-1C6D0E65D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34D7F-9589-2F4B-9687-212B06368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A6AE0-A549-F340-8CC5-E805586A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020EA-B510-7440-8F97-E371A4F0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AD8E2-E941-3C41-89C6-E58109F11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61CF-CDD4-3949-8514-AD8445C0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3BA93-2284-1C42-BE2D-E2587C0FC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C829D-746F-C34F-8CEA-624A5F5E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9997-0A2C-D248-8EAB-8915B4A1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79DA4-D830-2341-97BA-A0F5F123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3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F3BAD4-24A3-A648-A610-98353DE85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401F5-2B12-BA41-8E7B-C03EADB45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984E1-B7C8-F14A-8F90-009A8F1B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D6911-FCB5-2447-8D17-9FFED95A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3AC03-4975-D849-8984-31088168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3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0FF1-2E8B-0F46-83F4-2017B79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B280D-FC7D-1344-BE06-19FB4C35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AB8A9-3E0C-8A4F-BDEE-99526566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5662D-A40E-3444-AC63-995C33AA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945CC-505D-C44C-AD15-50D99957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ADF4-2D47-3A44-B4BB-A94D6EE8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4BF14-1528-844C-BACE-E86003AE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5986A-4D83-474D-88C1-E58BAE01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DA385-C754-8A4E-BFD4-079190F8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CA81D-E1F8-BF44-A6DF-7CA19FDC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3B7D-17D5-AA49-93B2-7FE1095F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0A04-6C35-DC40-8DB0-6D3689159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89B69-D55D-FA4D-8529-194AD7067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CDCEE-651C-DC4F-A7DE-9929BE7F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CA530-2E9E-234E-A851-FB4C2449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B1D0A-01A4-6547-AFED-5752A459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09B5-3DEF-CC42-AB19-9B44A48F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76823-F107-304E-AA0F-E4EFAA4A8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305B7-6247-9F43-B526-E48DDBB14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E5ED2-8CD4-7348-9D4B-D7BB52C7E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C41D4-6D0B-FD47-B609-7814D319F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A7BA43-56C7-A643-840F-30F37384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8F81AE-E9F3-F143-830D-4C5B0B31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0A42D-E66B-1945-A802-9E1A7534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6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2F1E-D17D-BE47-BA6A-A7C67416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41889-7DDC-B544-BD40-7FCF99E7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76E8C-3029-E549-9ED2-5C9EE637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0FE87-111A-C348-A931-942891B4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9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CDBC5-55E4-0E40-9492-9B408A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56EF8-5DB7-2848-987A-692A2051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2889C-2CFC-8845-B141-6B04DBC7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3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99F0-6169-E64F-9D72-91685239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56001-BFA9-8141-A7B4-85A94E74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C684E-A207-2748-ACCE-7A99DF83A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419B6-FC8E-7346-ADEA-1D968B793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53D7A-3B52-754B-911D-5356909B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FCB4D-AFA0-B64C-A5BB-C2A0E272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65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E194-C34A-0D46-8D65-FF8916BB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EF9DE-2874-8E44-836C-5C5DD9B43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CF13F-EF39-BC42-8D47-4BD91974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29416-846E-2F48-A1A7-72798008F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D1F83-75F2-E04F-92A9-86720F84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F7C89-84F1-8246-ACDD-778A2977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7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D9DA8-DD9E-6C48-827F-EE2AF09C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BDCC-FF40-7149-8305-CEB6C4E9F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FE005-25C2-AD43-8FD1-DA594B23D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A1932-378F-164C-B083-8FF5DB5B2689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CE04F-B428-EF43-8D52-C2A16362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A2F74-9374-5F4C-A967-F6FA4B7BD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3C668-BCAD-B743-99B9-B96B864A5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5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44.png"/><Relationship Id="rId4" Type="http://schemas.openxmlformats.org/officeDocument/2006/relationships/image" Target="../media/image5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41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4.png"/><Relationship Id="rId7" Type="http://schemas.openxmlformats.org/officeDocument/2006/relationships/image" Target="../media/image16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.nasa.gov/news/3012/nasa-led-study-reveals-the-causes-of-sea-level-rise-since-1900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imate.nasa.gov/news/3012/nasa-led-study-reveals-the-causes-of-sea-level-rise-since-1900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2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63.gif"/><Relationship Id="rId4" Type="http://schemas.openxmlformats.org/officeDocument/2006/relationships/image" Target="../media/image10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63.gif"/><Relationship Id="rId4" Type="http://schemas.openxmlformats.org/officeDocument/2006/relationships/image" Target="../media/image6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63.gif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14.png"/><Relationship Id="rId7" Type="http://schemas.openxmlformats.org/officeDocument/2006/relationships/image" Target="../media/image6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0" Type="http://schemas.openxmlformats.org/officeDocument/2006/relationships/image" Target="../media/image416.png"/><Relationship Id="rId9" Type="http://schemas.openxmlformats.org/officeDocument/2006/relationships/image" Target="../media/image3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79.png"/><Relationship Id="rId10" Type="http://schemas.openxmlformats.org/officeDocument/2006/relationships/image" Target="../media/image416.png"/><Relationship Id="rId4" Type="http://schemas.openxmlformats.org/officeDocument/2006/relationships/image" Target="../media/image77.png"/><Relationship Id="rId9" Type="http://schemas.openxmlformats.org/officeDocument/2006/relationships/image" Target="../media/image3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0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17.png"/><Relationship Id="rId5" Type="http://schemas.openxmlformats.org/officeDocument/2006/relationships/image" Target="../media/image34.png"/><Relationship Id="rId10" Type="http://schemas.openxmlformats.org/officeDocument/2006/relationships/image" Target="../media/image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10.png"/><Relationship Id="rId7" Type="http://schemas.openxmlformats.org/officeDocument/2006/relationships/image" Target="../media/image8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13.png"/><Relationship Id="rId5" Type="http://schemas.openxmlformats.org/officeDocument/2006/relationships/image" Target="../media/image69.png"/><Relationship Id="rId10" Type="http://schemas.openxmlformats.org/officeDocument/2006/relationships/image" Target="../media/image112.png"/><Relationship Id="rId4" Type="http://schemas.openxmlformats.org/officeDocument/2006/relationships/image" Target="../media/image510.png"/><Relationship Id="rId9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104932" y="91961"/>
            <a:ext cx="839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1</a:t>
            </a:r>
            <a:r>
              <a:rPr lang="en-US" sz="2400" b="1" baseline="30000" dirty="0"/>
              <a:t>st</a:t>
            </a:r>
            <a:r>
              <a:rPr lang="en-US" sz="2400" b="1" dirty="0"/>
              <a:t> Law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48EA7-36EA-6E43-AF27-F1D07251C2A0}"/>
              </a:ext>
            </a:extLst>
          </p:cNvPr>
          <p:cNvSpPr txBox="1"/>
          <p:nvPr/>
        </p:nvSpPr>
        <p:spPr>
          <a:xfrm>
            <a:off x="104932" y="730202"/>
            <a:ext cx="10730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Heat, work, and the 1</a:t>
            </a:r>
            <a:r>
              <a:rPr lang="en-US" sz="2400" baseline="30000" dirty="0"/>
              <a:t>st</a:t>
            </a:r>
            <a:r>
              <a:rPr lang="en-US" sz="2400" dirty="0"/>
              <a:t> Law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Explore how that relates to the behavior of gases as they expand &amp; contract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Constructed Carnot cycles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C4951A-70D6-9047-B391-1DB93C88CA95}"/>
                  </a:ext>
                </a:extLst>
              </p:cNvPr>
              <p:cNvSpPr txBox="1"/>
              <p:nvPr/>
            </p:nvSpPr>
            <p:spPr>
              <a:xfrm>
                <a:off x="877990" y="2561691"/>
                <a:ext cx="1043601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𝒅𝒘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sz="2400" dirty="0"/>
                  <a:t> is positive, the energy of the system goes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up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sz="2400" dirty="0"/>
                  <a:t> is negative, the energy of the system goes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down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changes are large, we say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C4951A-70D6-9047-B391-1DB93C88C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0" y="2561691"/>
                <a:ext cx="10436019" cy="2308324"/>
              </a:xfrm>
              <a:prstGeom prst="rect">
                <a:avLst/>
              </a:prstGeom>
              <a:blipFill>
                <a:blip r:embed="rId2"/>
                <a:stretch>
                  <a:fillRect l="-852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ame 7">
            <a:extLst>
              <a:ext uri="{FF2B5EF4-FFF2-40B4-BE49-F238E27FC236}">
                <a16:creationId xmlns:a16="http://schemas.microsoft.com/office/drawing/2014/main" id="{C0AC6714-BA3C-494F-9272-B4369FC96FCC}"/>
              </a:ext>
            </a:extLst>
          </p:cNvPr>
          <p:cNvSpPr/>
          <p:nvPr/>
        </p:nvSpPr>
        <p:spPr>
          <a:xfrm>
            <a:off x="4923828" y="2865643"/>
            <a:ext cx="2388426" cy="563357"/>
          </a:xfrm>
          <a:prstGeom prst="frame">
            <a:avLst>
              <a:gd name="adj1" fmla="val 7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0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A03F96-6F5A-CC43-AFCF-C603E1700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3"/>
          <a:stretch/>
        </p:blipFill>
        <p:spPr>
          <a:xfrm>
            <a:off x="4498830" y="213529"/>
            <a:ext cx="6028979" cy="6545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2B638-C90F-8B42-A0D4-E4969B62693E}"/>
              </a:ext>
            </a:extLst>
          </p:cNvPr>
          <p:cNvSpPr txBox="1"/>
          <p:nvPr/>
        </p:nvSpPr>
        <p:spPr>
          <a:xfrm>
            <a:off x="0" y="-10036"/>
            <a:ext cx="4004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Key equations (and when to use them)</a:t>
            </a:r>
          </a:p>
        </p:txBody>
      </p:sp>
    </p:spTree>
    <p:extLst>
      <p:ext uri="{BB962C8B-B14F-4D97-AF65-F5344CB8AC3E}">
        <p14:creationId xmlns:p14="http://schemas.microsoft.com/office/powerpoint/2010/main" val="45411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049-F9BF-BC42-A640-32DF072D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606540" cy="58293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Week 6 – Python: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FDF41-78CC-A644-8BA3-BE3BF5FCA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79"/>
          <a:stretch/>
        </p:blipFill>
        <p:spPr>
          <a:xfrm>
            <a:off x="688243" y="674371"/>
            <a:ext cx="11129495" cy="58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15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BEF3CD-6279-204F-94F2-6F6345B3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77" y="277276"/>
            <a:ext cx="7489419" cy="5617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0" y="676122"/>
                <a:ext cx="1177227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It’s an energy; numerically larger than U since PV&gt;0</a:t>
                </a:r>
              </a:p>
              <a:p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lang="en-US" sz="2400" dirty="0"/>
                  <a:t>		Definition of Enthalpy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	Differential eq. of state for enthalpy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An extensive function (since U is extensive)</a:t>
                </a:r>
              </a:p>
              <a:p>
                <a:r>
                  <a:rPr lang="en-US" sz="2400" dirty="0"/>
                  <a:t>Usually we like to visualize H in T-P state space, so H=H(T,P)</a:t>
                </a:r>
              </a:p>
              <a:p>
                <a:r>
                  <a:rPr lang="en-US" sz="2400" dirty="0"/>
                  <a:t>H is “about” heat, as we’ll see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76122"/>
                <a:ext cx="11772275" cy="3046988"/>
              </a:xfrm>
              <a:prstGeom prst="rect">
                <a:avLst/>
              </a:prstGeom>
              <a:blipFill>
                <a:blip r:embed="rId3"/>
                <a:stretch>
                  <a:fillRect l="-863" t="-1660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1FADA2B-93E5-E341-B5B3-4BAA49264127}"/>
              </a:ext>
            </a:extLst>
          </p:cNvPr>
          <p:cNvSpPr txBox="1"/>
          <p:nvPr/>
        </p:nvSpPr>
        <p:spPr>
          <a:xfrm>
            <a:off x="104932" y="91961"/>
            <a:ext cx="839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7 - Enthalpy</a:t>
            </a:r>
          </a:p>
        </p:txBody>
      </p:sp>
    </p:spTree>
    <p:extLst>
      <p:ext uri="{BB962C8B-B14F-4D97-AF65-F5344CB8AC3E}">
        <p14:creationId xmlns:p14="http://schemas.microsoft.com/office/powerpoint/2010/main" val="75867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CD1BB-3884-314A-84EE-B02C50B7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77" y="277276"/>
            <a:ext cx="7489419" cy="5617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E9418-0014-C24B-8ACF-31C8C02B0001}"/>
              </a:ext>
            </a:extLst>
          </p:cNvPr>
          <p:cNvSpPr txBox="1"/>
          <p:nvPr/>
        </p:nvSpPr>
        <p:spPr>
          <a:xfrm>
            <a:off x="419725" y="277276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7 - The twist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8C26B1-9801-794B-9631-E02DF8102880}"/>
                  </a:ext>
                </a:extLst>
              </p:cNvPr>
              <p:cNvSpPr txBox="1"/>
              <p:nvPr/>
            </p:nvSpPr>
            <p:spPr>
              <a:xfrm>
                <a:off x="278106" y="1461175"/>
                <a:ext cx="543619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Ideal gas: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Real gas: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so: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But … there is a pattern! </a:t>
                </a:r>
                <a:endParaRPr lang="en-US" sz="2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at low temperature</a:t>
                </a:r>
                <a:r>
                  <a:rPr lang="en-US" sz="2400" dirty="0"/>
                  <a:t>,</a:t>
                </a: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at high temperature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In between (the “inversion temperature”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</m:oMath>
                </a14:m>
                <a:r>
                  <a:rPr lang="en-US" sz="2400" dirty="0"/>
                  <a:t>) we have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8C26B1-9801-794B-9631-E02DF8102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06" y="1461175"/>
                <a:ext cx="5436198" cy="3785652"/>
              </a:xfrm>
              <a:prstGeom prst="rect">
                <a:avLst/>
              </a:prstGeom>
              <a:blipFill>
                <a:blip r:embed="rId3"/>
                <a:stretch>
                  <a:fillRect l="-1869" t="-1003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471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104932" y="91961"/>
                <a:ext cx="83944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7 - Measuring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b="1" dirty="0"/>
                  <a:t> by the adiabatic J-T experiment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" y="91961"/>
                <a:ext cx="8394492" cy="461665"/>
              </a:xfrm>
              <a:prstGeom prst="rect">
                <a:avLst/>
              </a:prstGeom>
              <a:blipFill>
                <a:blip r:embed="rId2"/>
                <a:stretch>
                  <a:fillRect l="-12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BA77FBF3-DE0B-7B4C-8A7A-AD4903AAD139}"/>
              </a:ext>
            </a:extLst>
          </p:cNvPr>
          <p:cNvGrpSpPr/>
          <p:nvPr/>
        </p:nvGrpSpPr>
        <p:grpSpPr>
          <a:xfrm>
            <a:off x="877617" y="1936735"/>
            <a:ext cx="4041536" cy="3439221"/>
            <a:chOff x="4192317" y="2955088"/>
            <a:chExt cx="4041536" cy="343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BEB121C-B8F9-254F-A233-562D09992E4C}"/>
                    </a:ext>
                  </a:extLst>
                </p:cNvPr>
                <p:cNvSpPr txBox="1"/>
                <p:nvPr/>
              </p:nvSpPr>
              <p:spPr>
                <a:xfrm>
                  <a:off x="4538089" y="5932644"/>
                  <a:ext cx="3478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with </a:t>
                  </a:r>
                  <a:r>
                    <a:rPr lang="en-US" sz="2400" dirty="0" err="1"/>
                    <a:t>isenthalps</a:t>
                  </a:r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BEB121C-B8F9-254F-A233-562D09992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089" y="5932644"/>
                  <a:ext cx="3478538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64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0624B9-87B1-9449-A063-A5447077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2317" y="2955088"/>
              <a:ext cx="4041536" cy="306099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6FEA8B-264B-D644-AA0E-C285059F2217}"/>
              </a:ext>
            </a:extLst>
          </p:cNvPr>
          <p:cNvGrpSpPr/>
          <p:nvPr/>
        </p:nvGrpSpPr>
        <p:grpSpPr>
          <a:xfrm>
            <a:off x="6259144" y="2076277"/>
            <a:ext cx="3475828" cy="3299679"/>
            <a:chOff x="8499424" y="3243616"/>
            <a:chExt cx="3475828" cy="32996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65AE59-D5DC-0449-9C5C-71F27D92D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1943"/>
            <a:stretch/>
          </p:blipFill>
          <p:spPr>
            <a:xfrm>
              <a:off x="8499424" y="3243616"/>
              <a:ext cx="3475828" cy="21323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9425AC-A85B-FA43-BA56-DD89E3C76106}"/>
                </a:ext>
              </a:extLst>
            </p:cNvPr>
            <p:cNvSpPr txBox="1"/>
            <p:nvPr/>
          </p:nvSpPr>
          <p:spPr>
            <a:xfrm>
              <a:off x="9145513" y="5712298"/>
              <a:ext cx="250397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Joule-Thompson experiment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D0C739-3FEB-9849-9547-D11219CF5912}"/>
                  </a:ext>
                </a:extLst>
              </p:cNvPr>
              <p:cNvSpPr txBox="1"/>
              <p:nvPr/>
            </p:nvSpPr>
            <p:spPr>
              <a:xfrm>
                <a:off x="2774633" y="1107549"/>
                <a:ext cx="6097904" cy="850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D0C739-3FEB-9849-9547-D11219CF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33" y="1107549"/>
                <a:ext cx="6097904" cy="850554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190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/>
              <p:nvPr/>
            </p:nvSpPr>
            <p:spPr>
              <a:xfrm>
                <a:off x="123443" y="189298"/>
                <a:ext cx="11527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7 - How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b="1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b="1" dirty="0"/>
                  <a:t>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4D51AB-942B-FC45-BC1E-A73EAE9C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3" y="189298"/>
                <a:ext cx="11527184" cy="461665"/>
              </a:xfrm>
              <a:prstGeom prst="rect">
                <a:avLst/>
              </a:prstGeom>
              <a:blipFill>
                <a:blip r:embed="rId2"/>
                <a:stretch>
                  <a:fillRect l="-770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9439B3-CCD9-4149-A0BD-419656478842}"/>
                  </a:ext>
                </a:extLst>
              </p:cNvPr>
              <p:cNvSpPr txBox="1"/>
              <p:nvPr/>
            </p:nvSpPr>
            <p:spPr>
              <a:xfrm>
                <a:off x="123443" y="1134159"/>
                <a:ext cx="7648163" cy="2539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Differential Equation of state for enthalpy is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𝑑𝑇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𝑑𝑃</m:t>
                    </m:r>
                  </m:oMath>
                </a14:m>
                <a:endParaRPr lang="en-US" sz="2400" dirty="0"/>
              </a:p>
              <a:p>
                <a:endParaRPr lang="en-US" sz="2400" b="1" dirty="0"/>
              </a:p>
              <a:p>
                <a:r>
                  <a:rPr lang="en-US" sz="2400" dirty="0"/>
                  <a:t>Look at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9439B3-CCD9-4149-A0BD-419656478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3" y="1134159"/>
                <a:ext cx="7648163" cy="2539798"/>
              </a:xfrm>
              <a:prstGeom prst="rect">
                <a:avLst/>
              </a:prstGeom>
              <a:blipFill>
                <a:blip r:embed="rId3"/>
                <a:stretch>
                  <a:fillRect l="-1161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C598D-B618-C943-BCB3-D09435A7A716}"/>
              </a:ext>
            </a:extLst>
          </p:cNvPr>
          <p:cNvGrpSpPr/>
          <p:nvPr/>
        </p:nvGrpSpPr>
        <p:grpSpPr>
          <a:xfrm>
            <a:off x="6762701" y="417251"/>
            <a:ext cx="4135146" cy="2929977"/>
            <a:chOff x="69935" y="1253978"/>
            <a:chExt cx="5581354" cy="463798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6E34BEA-9333-3B4B-B6D0-546AB6B7F750}"/>
                </a:ext>
              </a:extLst>
            </p:cNvPr>
            <p:cNvGrpSpPr/>
            <p:nvPr/>
          </p:nvGrpSpPr>
          <p:grpSpPr>
            <a:xfrm>
              <a:off x="143732" y="1253978"/>
              <a:ext cx="5507557" cy="4005496"/>
              <a:chOff x="-36148" y="1253978"/>
              <a:chExt cx="5507557" cy="4005496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ADD7559-062C-2C42-8970-0A333C770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6148" y="1253978"/>
                <a:ext cx="5507557" cy="4005496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5B986B5-EC5C-7F46-B412-F8F0228A64D3}"/>
                  </a:ext>
                </a:extLst>
              </p:cNvPr>
              <p:cNvCxnSpPr/>
              <p:nvPr/>
            </p:nvCxnSpPr>
            <p:spPr>
              <a:xfrm>
                <a:off x="3342806" y="1494234"/>
                <a:ext cx="509666" cy="3347588"/>
              </a:xfrm>
              <a:prstGeom prst="line">
                <a:avLst/>
              </a:prstGeom>
              <a:ln w="635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0D6805-6045-F846-9C4A-91224F69F32D}"/>
                </a:ext>
              </a:extLst>
            </p:cNvPr>
            <p:cNvSpPr txBox="1"/>
            <p:nvPr/>
          </p:nvSpPr>
          <p:spPr>
            <a:xfrm>
              <a:off x="2717630" y="5430300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F5DC95-3EB6-104A-BE6B-F7ED5EAC09AC}"/>
                </a:ext>
              </a:extLst>
            </p:cNvPr>
            <p:cNvSpPr txBox="1"/>
            <p:nvPr/>
          </p:nvSpPr>
          <p:spPr>
            <a:xfrm>
              <a:off x="69935" y="2937195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559BCBEC-C500-7F4F-A9DA-38BCF8E8A128}"/>
              </a:ext>
            </a:extLst>
          </p:cNvPr>
          <p:cNvSpPr/>
          <p:nvPr/>
        </p:nvSpPr>
        <p:spPr>
          <a:xfrm rot="5400000">
            <a:off x="490330" y="3402287"/>
            <a:ext cx="159026" cy="70236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A46A84F-384F-CC49-A330-E822A714BFAB}"/>
              </a:ext>
            </a:extLst>
          </p:cNvPr>
          <p:cNvSpPr/>
          <p:nvPr/>
        </p:nvSpPr>
        <p:spPr>
          <a:xfrm rot="5400000">
            <a:off x="2053450" y="3402287"/>
            <a:ext cx="159026" cy="70236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43467EB-58A1-554D-A2C2-A4FA0B824BFC}"/>
              </a:ext>
            </a:extLst>
          </p:cNvPr>
          <p:cNvSpPr/>
          <p:nvPr/>
        </p:nvSpPr>
        <p:spPr>
          <a:xfrm rot="5400000">
            <a:off x="3616570" y="3378887"/>
            <a:ext cx="159026" cy="70236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14954-75EE-E641-BB6D-C3EB53D813D3}"/>
              </a:ext>
            </a:extLst>
          </p:cNvPr>
          <p:cNvSpPr txBox="1"/>
          <p:nvPr/>
        </p:nvSpPr>
        <p:spPr>
          <a:xfrm>
            <a:off x="404190" y="3926320"/>
            <a:ext cx="70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B40DCE-DAC2-344F-BFCD-9D5FF2311A6F}"/>
                  </a:ext>
                </a:extLst>
              </p:cNvPr>
              <p:cNvSpPr txBox="1"/>
              <p:nvPr/>
            </p:nvSpPr>
            <p:spPr>
              <a:xfrm>
                <a:off x="1781780" y="3926319"/>
                <a:ext cx="702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B40DCE-DAC2-344F-BFCD-9D5FF231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780" y="3926319"/>
                <a:ext cx="702366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4FB51E8-CB5B-0B4E-954B-D3D7FCF10136}"/>
              </a:ext>
            </a:extLst>
          </p:cNvPr>
          <p:cNvSpPr txBox="1"/>
          <p:nvPr/>
        </p:nvSpPr>
        <p:spPr>
          <a:xfrm>
            <a:off x="3510231" y="3926319"/>
            <a:ext cx="70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F719F-FE42-F846-A302-92D092B1CFD0}"/>
                  </a:ext>
                </a:extLst>
              </p:cNvPr>
              <p:cNvSpPr txBox="1"/>
              <p:nvPr/>
            </p:nvSpPr>
            <p:spPr>
              <a:xfrm>
                <a:off x="3048000" y="4799711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F719F-FE42-F846-A302-92D092B1C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799711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45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n 56">
            <a:extLst>
              <a:ext uri="{FF2B5EF4-FFF2-40B4-BE49-F238E27FC236}">
                <a16:creationId xmlns:a16="http://schemas.microsoft.com/office/drawing/2014/main" id="{0A00F0D4-BE11-F644-BC54-2AE917AF2190}"/>
              </a:ext>
            </a:extLst>
          </p:cNvPr>
          <p:cNvSpPr/>
          <p:nvPr/>
        </p:nvSpPr>
        <p:spPr>
          <a:xfrm>
            <a:off x="7419250" y="4199834"/>
            <a:ext cx="793020" cy="1576598"/>
          </a:xfrm>
          <a:prstGeom prst="can">
            <a:avLst>
              <a:gd name="adj" fmla="val 25860"/>
            </a:avLst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85F2A4-15D0-F646-9D70-5BDEEA1E8B11}"/>
              </a:ext>
            </a:extLst>
          </p:cNvPr>
          <p:cNvGrpSpPr/>
          <p:nvPr/>
        </p:nvGrpSpPr>
        <p:grpSpPr>
          <a:xfrm>
            <a:off x="683417" y="1580857"/>
            <a:ext cx="4386090" cy="4231940"/>
            <a:chOff x="683417" y="1580857"/>
            <a:chExt cx="4386090" cy="423194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491C5C1-5FE0-A24D-BAE7-974AEBDF9CE1}"/>
                </a:ext>
              </a:extLst>
            </p:cNvPr>
            <p:cNvGrpSpPr/>
            <p:nvPr/>
          </p:nvGrpSpPr>
          <p:grpSpPr>
            <a:xfrm>
              <a:off x="1139340" y="2496081"/>
              <a:ext cx="3240971" cy="3316716"/>
              <a:chOff x="1169015" y="1868552"/>
              <a:chExt cx="3240971" cy="331671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5542074-D6C8-0244-825B-5AE5271620EF}"/>
                  </a:ext>
                </a:extLst>
              </p:cNvPr>
              <p:cNvGrpSpPr/>
              <p:nvPr/>
            </p:nvGrpSpPr>
            <p:grpSpPr>
              <a:xfrm>
                <a:off x="1169015" y="1868557"/>
                <a:ext cx="976808" cy="3295547"/>
                <a:chOff x="433910" y="1868557"/>
                <a:chExt cx="976808" cy="329554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1911386-6185-4249-A23B-8594806CC756}"/>
                    </a:ext>
                  </a:extLst>
                </p:cNvPr>
                <p:cNvGrpSpPr/>
                <p:nvPr/>
              </p:nvGrpSpPr>
              <p:grpSpPr>
                <a:xfrm>
                  <a:off x="433910" y="1868557"/>
                  <a:ext cx="793020" cy="3295547"/>
                  <a:chOff x="2470530" y="1868557"/>
                  <a:chExt cx="793020" cy="3295547"/>
                </a:xfrm>
              </p:grpSpPr>
              <p:sp>
                <p:nvSpPr>
                  <p:cNvPr id="41" name="Can 40">
                    <a:extLst>
                      <a:ext uri="{FF2B5EF4-FFF2-40B4-BE49-F238E27FC236}">
                        <a16:creationId xmlns:a16="http://schemas.microsoft.com/office/drawing/2014/main" id="{D8BC20EF-9849-F14A-8DE5-3EC783CA1ADB}"/>
                      </a:ext>
                    </a:extLst>
                  </p:cNvPr>
                  <p:cNvSpPr/>
                  <p:nvPr/>
                </p:nvSpPr>
                <p:spPr>
                  <a:xfrm>
                    <a:off x="2470530" y="2820880"/>
                    <a:ext cx="793020" cy="438571"/>
                  </a:xfrm>
                  <a:prstGeom prst="can">
                    <a:avLst>
                      <a:gd name="adj" fmla="val 38571"/>
                    </a:avLst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Can 41">
                    <a:extLst>
                      <a:ext uri="{FF2B5EF4-FFF2-40B4-BE49-F238E27FC236}">
                        <a16:creationId xmlns:a16="http://schemas.microsoft.com/office/drawing/2014/main" id="{E0B74EF6-AA60-1548-8E51-924FF3DB5E7A}"/>
                      </a:ext>
                    </a:extLst>
                  </p:cNvPr>
                  <p:cNvSpPr/>
                  <p:nvPr/>
                </p:nvSpPr>
                <p:spPr>
                  <a:xfrm>
                    <a:off x="2470530" y="1868557"/>
                    <a:ext cx="793020" cy="3295547"/>
                  </a:xfrm>
                  <a:prstGeom prst="can">
                    <a:avLst>
                      <a:gd name="adj" fmla="val 15499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Down Arrow 42">
                    <a:extLst>
                      <a:ext uri="{FF2B5EF4-FFF2-40B4-BE49-F238E27FC236}">
                        <a16:creationId xmlns:a16="http://schemas.microsoft.com/office/drawing/2014/main" id="{954ED917-8D26-1741-9588-A1FE42BE0AB1}"/>
                      </a:ext>
                    </a:extLst>
                  </p:cNvPr>
                  <p:cNvSpPr/>
                  <p:nvPr/>
                </p:nvSpPr>
                <p:spPr>
                  <a:xfrm>
                    <a:off x="2771028" y="2649695"/>
                    <a:ext cx="212242" cy="263249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1E4740E-BCB7-5E43-A28B-5B59F46F9DB7}"/>
                    </a:ext>
                  </a:extLst>
                </p:cNvPr>
                <p:cNvSpPr txBox="1"/>
                <p:nvPr/>
              </p:nvSpPr>
              <p:spPr>
                <a:xfrm>
                  <a:off x="482581" y="3865267"/>
                  <a:ext cx="9281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gas</a:t>
                  </a: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CF6FE2B-C1F6-C94E-B0A3-8FA2CDB5C689}"/>
                  </a:ext>
                </a:extLst>
              </p:cNvPr>
              <p:cNvGrpSpPr/>
              <p:nvPr/>
            </p:nvGrpSpPr>
            <p:grpSpPr>
              <a:xfrm>
                <a:off x="2298294" y="1868552"/>
                <a:ext cx="1071912" cy="3316716"/>
                <a:chOff x="1597695" y="1868552"/>
                <a:chExt cx="1071912" cy="3316716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E0E91AE3-B784-E74C-8677-12FF5F2A2644}"/>
                    </a:ext>
                  </a:extLst>
                </p:cNvPr>
                <p:cNvGrpSpPr/>
                <p:nvPr/>
              </p:nvGrpSpPr>
              <p:grpSpPr>
                <a:xfrm>
                  <a:off x="1597695" y="1868552"/>
                  <a:ext cx="1071912" cy="3295547"/>
                  <a:chOff x="433910" y="1868557"/>
                  <a:chExt cx="1071912" cy="3295547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A5387BA-5BCC-3047-95AB-E0646468A367}"/>
                      </a:ext>
                    </a:extLst>
                  </p:cNvPr>
                  <p:cNvGrpSpPr/>
                  <p:nvPr/>
                </p:nvGrpSpPr>
                <p:grpSpPr>
                  <a:xfrm>
                    <a:off x="433910" y="1868557"/>
                    <a:ext cx="793020" cy="3295547"/>
                    <a:chOff x="2470530" y="1868557"/>
                    <a:chExt cx="793020" cy="3295547"/>
                  </a:xfrm>
                </p:grpSpPr>
                <p:sp>
                  <p:nvSpPr>
                    <p:cNvPr id="50" name="Can 49">
                      <a:extLst>
                        <a:ext uri="{FF2B5EF4-FFF2-40B4-BE49-F238E27FC236}">
                          <a16:creationId xmlns:a16="http://schemas.microsoft.com/office/drawing/2014/main" id="{807EE12B-0072-3445-9401-8DC0FF07F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0530" y="3319646"/>
                      <a:ext cx="793020" cy="438571"/>
                    </a:xfrm>
                    <a:prstGeom prst="can">
                      <a:avLst>
                        <a:gd name="adj" fmla="val 38571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Can 50">
                      <a:extLst>
                        <a:ext uri="{FF2B5EF4-FFF2-40B4-BE49-F238E27FC236}">
                          <a16:creationId xmlns:a16="http://schemas.microsoft.com/office/drawing/2014/main" id="{34D9E0EB-C56F-254F-9E8E-4B31CE810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0530" y="1868557"/>
                      <a:ext cx="793020" cy="3295547"/>
                    </a:xfrm>
                    <a:prstGeom prst="can">
                      <a:avLst>
                        <a:gd name="adj" fmla="val 15499"/>
                      </a:avLst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Down Arrow 51">
                      <a:extLst>
                        <a:ext uri="{FF2B5EF4-FFF2-40B4-BE49-F238E27FC236}">
                          <a16:creationId xmlns:a16="http://schemas.microsoft.com/office/drawing/2014/main" id="{C419BA67-6910-B648-8B2A-1978CD1D3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1028" y="3148461"/>
                      <a:ext cx="212242" cy="263249"/>
                    </a:xfrm>
                    <a:prstGeom prst="downArrow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076594B-8289-824E-9286-16EC3FDC7D6C}"/>
                      </a:ext>
                    </a:extLst>
                  </p:cNvPr>
                  <p:cNvSpPr txBox="1"/>
                  <p:nvPr/>
                </p:nvSpPr>
                <p:spPr>
                  <a:xfrm>
                    <a:off x="577685" y="4043789"/>
                    <a:ext cx="928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gas</a:t>
                    </a:r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DF5D38-3FB2-8A4A-A01A-F631016E39C5}"/>
                    </a:ext>
                  </a:extLst>
                </p:cNvPr>
                <p:cNvSpPr txBox="1"/>
                <p:nvPr/>
              </p:nvSpPr>
              <p:spPr>
                <a:xfrm>
                  <a:off x="1644359" y="4815936"/>
                  <a:ext cx="9281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liquid</a:t>
                  </a:r>
                </a:p>
              </p:txBody>
            </p:sp>
            <p:sp>
              <p:nvSpPr>
                <p:cNvPr id="54" name="Can 53">
                  <a:extLst>
                    <a:ext uri="{FF2B5EF4-FFF2-40B4-BE49-F238E27FC236}">
                      <a16:creationId xmlns:a16="http://schemas.microsoft.com/office/drawing/2014/main" id="{12BBDEFF-D44C-314F-B1A2-BB67D6A960E6}"/>
                    </a:ext>
                  </a:extLst>
                </p:cNvPr>
                <p:cNvSpPr/>
                <p:nvPr/>
              </p:nvSpPr>
              <p:spPr>
                <a:xfrm>
                  <a:off x="1598006" y="4736112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accent1">
                    <a:alpha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09B4E2E-F18F-A740-A6D0-916CBE15CB1F}"/>
                  </a:ext>
                </a:extLst>
              </p:cNvPr>
              <p:cNvGrpSpPr/>
              <p:nvPr/>
            </p:nvGrpSpPr>
            <p:grpSpPr>
              <a:xfrm>
                <a:off x="3435185" y="1868552"/>
                <a:ext cx="974801" cy="3316716"/>
                <a:chOff x="1597695" y="1868552"/>
                <a:chExt cx="974801" cy="3316716"/>
              </a:xfrm>
            </p:grpSpPr>
            <p:sp>
              <p:nvSpPr>
                <p:cNvPr id="59" name="Can 58">
                  <a:extLst>
                    <a:ext uri="{FF2B5EF4-FFF2-40B4-BE49-F238E27FC236}">
                      <a16:creationId xmlns:a16="http://schemas.microsoft.com/office/drawing/2014/main" id="{25FA3EAF-8C67-8D4D-B0ED-16619379E3C3}"/>
                    </a:ext>
                  </a:extLst>
                </p:cNvPr>
                <p:cNvSpPr/>
                <p:nvPr/>
              </p:nvSpPr>
              <p:spPr>
                <a:xfrm>
                  <a:off x="1598006" y="4469430"/>
                  <a:ext cx="793020" cy="705254"/>
                </a:xfrm>
                <a:prstGeom prst="can">
                  <a:avLst>
                    <a:gd name="adj" fmla="val 25860"/>
                  </a:avLst>
                </a:prstGeom>
                <a:solidFill>
                  <a:schemeClr val="accent1">
                    <a:alpha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569154AE-69FA-1349-BA04-58148B656F2F}"/>
                    </a:ext>
                  </a:extLst>
                </p:cNvPr>
                <p:cNvGrpSpPr/>
                <p:nvPr/>
              </p:nvGrpSpPr>
              <p:grpSpPr>
                <a:xfrm>
                  <a:off x="1597695" y="1868552"/>
                  <a:ext cx="793020" cy="3295547"/>
                  <a:chOff x="2470530" y="1868557"/>
                  <a:chExt cx="793020" cy="3295547"/>
                </a:xfrm>
              </p:grpSpPr>
              <p:sp>
                <p:nvSpPr>
                  <p:cNvPr id="62" name="Can 61">
                    <a:extLst>
                      <a:ext uri="{FF2B5EF4-FFF2-40B4-BE49-F238E27FC236}">
                        <a16:creationId xmlns:a16="http://schemas.microsoft.com/office/drawing/2014/main" id="{B8623419-5583-A84E-AF22-AFA5DEAF8B00}"/>
                      </a:ext>
                    </a:extLst>
                  </p:cNvPr>
                  <p:cNvSpPr/>
                  <p:nvPr/>
                </p:nvSpPr>
                <p:spPr>
                  <a:xfrm>
                    <a:off x="2470530" y="4212042"/>
                    <a:ext cx="793020" cy="438571"/>
                  </a:xfrm>
                  <a:prstGeom prst="can">
                    <a:avLst>
                      <a:gd name="adj" fmla="val 38571"/>
                    </a:avLst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Can 62">
                    <a:extLst>
                      <a:ext uri="{FF2B5EF4-FFF2-40B4-BE49-F238E27FC236}">
                        <a16:creationId xmlns:a16="http://schemas.microsoft.com/office/drawing/2014/main" id="{216987FE-4162-7A4D-9982-7B1540BEA528}"/>
                      </a:ext>
                    </a:extLst>
                  </p:cNvPr>
                  <p:cNvSpPr/>
                  <p:nvPr/>
                </p:nvSpPr>
                <p:spPr>
                  <a:xfrm>
                    <a:off x="2470530" y="1868557"/>
                    <a:ext cx="793020" cy="3295547"/>
                  </a:xfrm>
                  <a:prstGeom prst="can">
                    <a:avLst>
                      <a:gd name="adj" fmla="val 15499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Down Arrow 63">
                    <a:extLst>
                      <a:ext uri="{FF2B5EF4-FFF2-40B4-BE49-F238E27FC236}">
                        <a16:creationId xmlns:a16="http://schemas.microsoft.com/office/drawing/2014/main" id="{E888A141-D6BA-1B4B-BE23-81AE20326D6D}"/>
                      </a:ext>
                    </a:extLst>
                  </p:cNvPr>
                  <p:cNvSpPr/>
                  <p:nvPr/>
                </p:nvSpPr>
                <p:spPr>
                  <a:xfrm>
                    <a:off x="2771028" y="4027002"/>
                    <a:ext cx="212242" cy="263249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78B4BDF-72F2-5B4A-95BF-BB60EA72F779}"/>
                    </a:ext>
                  </a:extLst>
                </p:cNvPr>
                <p:cNvSpPr txBox="1"/>
                <p:nvPr/>
              </p:nvSpPr>
              <p:spPr>
                <a:xfrm>
                  <a:off x="1644359" y="4815936"/>
                  <a:ext cx="9281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liquid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2FA9F4-D7EE-B74E-BA68-FAE54AE566A6}"/>
                    </a:ext>
                  </a:extLst>
                </p:cNvPr>
                <p:cNvSpPr txBox="1"/>
                <p:nvPr/>
              </p:nvSpPr>
              <p:spPr>
                <a:xfrm>
                  <a:off x="683417" y="1580857"/>
                  <a:ext cx="4386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2FA9F4-D7EE-B74E-BA68-FAE54AE56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17" y="1580857"/>
                  <a:ext cx="4386090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99062BD-D7CC-B54A-A979-DF490D1C6C45}"/>
              </a:ext>
            </a:extLst>
          </p:cNvPr>
          <p:cNvGrpSpPr/>
          <p:nvPr/>
        </p:nvGrpSpPr>
        <p:grpSpPr>
          <a:xfrm>
            <a:off x="5841086" y="1570271"/>
            <a:ext cx="4443731" cy="4231941"/>
            <a:chOff x="690454" y="1580856"/>
            <a:chExt cx="4443731" cy="423194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A3CC7DF-301C-1742-94E1-554E173E368A}"/>
                </a:ext>
              </a:extLst>
            </p:cNvPr>
            <p:cNvGrpSpPr/>
            <p:nvPr/>
          </p:nvGrpSpPr>
          <p:grpSpPr>
            <a:xfrm>
              <a:off x="1139340" y="2496081"/>
              <a:ext cx="3240971" cy="3316716"/>
              <a:chOff x="1169015" y="1868552"/>
              <a:chExt cx="3240971" cy="3316716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92C6408-CB30-0F43-93C8-B61FD5C5254A}"/>
                  </a:ext>
                </a:extLst>
              </p:cNvPr>
              <p:cNvGrpSpPr/>
              <p:nvPr/>
            </p:nvGrpSpPr>
            <p:grpSpPr>
              <a:xfrm>
                <a:off x="1169015" y="1868557"/>
                <a:ext cx="976808" cy="3295547"/>
                <a:chOff x="433910" y="1868557"/>
                <a:chExt cx="976808" cy="3295547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19884290-9904-184D-A9EB-B697FEBD62E7}"/>
                    </a:ext>
                  </a:extLst>
                </p:cNvPr>
                <p:cNvGrpSpPr/>
                <p:nvPr/>
              </p:nvGrpSpPr>
              <p:grpSpPr>
                <a:xfrm>
                  <a:off x="433910" y="1868557"/>
                  <a:ext cx="793020" cy="3295547"/>
                  <a:chOff x="2470530" y="1868557"/>
                  <a:chExt cx="793020" cy="3295547"/>
                </a:xfrm>
              </p:grpSpPr>
              <p:sp>
                <p:nvSpPr>
                  <p:cNvPr id="91" name="Can 90">
                    <a:extLst>
                      <a:ext uri="{FF2B5EF4-FFF2-40B4-BE49-F238E27FC236}">
                        <a16:creationId xmlns:a16="http://schemas.microsoft.com/office/drawing/2014/main" id="{860A0A8D-2090-C54A-9BF1-3BD0B76E67C7}"/>
                      </a:ext>
                    </a:extLst>
                  </p:cNvPr>
                  <p:cNvSpPr/>
                  <p:nvPr/>
                </p:nvSpPr>
                <p:spPr>
                  <a:xfrm>
                    <a:off x="2470530" y="2820880"/>
                    <a:ext cx="793020" cy="438571"/>
                  </a:xfrm>
                  <a:prstGeom prst="can">
                    <a:avLst>
                      <a:gd name="adj" fmla="val 38571"/>
                    </a:avLst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Can 91">
                    <a:extLst>
                      <a:ext uri="{FF2B5EF4-FFF2-40B4-BE49-F238E27FC236}">
                        <a16:creationId xmlns:a16="http://schemas.microsoft.com/office/drawing/2014/main" id="{0DEB4CD0-2814-814C-AD51-E23F5C7B9BB7}"/>
                      </a:ext>
                    </a:extLst>
                  </p:cNvPr>
                  <p:cNvSpPr/>
                  <p:nvPr/>
                </p:nvSpPr>
                <p:spPr>
                  <a:xfrm>
                    <a:off x="2470530" y="1868557"/>
                    <a:ext cx="793020" cy="3295547"/>
                  </a:xfrm>
                  <a:prstGeom prst="can">
                    <a:avLst>
                      <a:gd name="adj" fmla="val 15499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Down Arrow 92">
                    <a:extLst>
                      <a:ext uri="{FF2B5EF4-FFF2-40B4-BE49-F238E27FC236}">
                        <a16:creationId xmlns:a16="http://schemas.microsoft.com/office/drawing/2014/main" id="{9F1673CD-C332-7249-87F9-10FFA457111C}"/>
                      </a:ext>
                    </a:extLst>
                  </p:cNvPr>
                  <p:cNvSpPr/>
                  <p:nvPr/>
                </p:nvSpPr>
                <p:spPr>
                  <a:xfrm>
                    <a:off x="2771028" y="2649695"/>
                    <a:ext cx="212242" cy="263249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9AB14B5-0032-A74A-8F9B-30D132326CA7}"/>
                    </a:ext>
                  </a:extLst>
                </p:cNvPr>
                <p:cNvSpPr txBox="1"/>
                <p:nvPr/>
              </p:nvSpPr>
              <p:spPr>
                <a:xfrm>
                  <a:off x="482581" y="3865267"/>
                  <a:ext cx="9281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gas</a:t>
                  </a: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566B8C13-844A-5248-A13C-4361F2D0E27E}"/>
                  </a:ext>
                </a:extLst>
              </p:cNvPr>
              <p:cNvGrpSpPr/>
              <p:nvPr/>
            </p:nvGrpSpPr>
            <p:grpSpPr>
              <a:xfrm>
                <a:off x="2298293" y="1868552"/>
                <a:ext cx="928137" cy="3295547"/>
                <a:chOff x="433909" y="1868557"/>
                <a:chExt cx="928137" cy="3295547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B8468CA6-F54A-8F4E-A999-093F5735991B}"/>
                    </a:ext>
                  </a:extLst>
                </p:cNvPr>
                <p:cNvGrpSpPr/>
                <p:nvPr/>
              </p:nvGrpSpPr>
              <p:grpSpPr>
                <a:xfrm>
                  <a:off x="433909" y="1868557"/>
                  <a:ext cx="793021" cy="3295547"/>
                  <a:chOff x="2470529" y="1868557"/>
                  <a:chExt cx="793021" cy="3295547"/>
                </a:xfrm>
              </p:grpSpPr>
              <p:sp>
                <p:nvSpPr>
                  <p:cNvPr id="86" name="Can 85">
                    <a:extLst>
                      <a:ext uri="{FF2B5EF4-FFF2-40B4-BE49-F238E27FC236}">
                        <a16:creationId xmlns:a16="http://schemas.microsoft.com/office/drawing/2014/main" id="{F3A63156-B0C7-B044-9E3D-6A1D4CC1377C}"/>
                      </a:ext>
                    </a:extLst>
                  </p:cNvPr>
                  <p:cNvSpPr/>
                  <p:nvPr/>
                </p:nvSpPr>
                <p:spPr>
                  <a:xfrm>
                    <a:off x="2470530" y="3347356"/>
                    <a:ext cx="793020" cy="438571"/>
                  </a:xfrm>
                  <a:prstGeom prst="can">
                    <a:avLst>
                      <a:gd name="adj" fmla="val 38571"/>
                    </a:avLst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Can 86">
                    <a:extLst>
                      <a:ext uri="{FF2B5EF4-FFF2-40B4-BE49-F238E27FC236}">
                        <a16:creationId xmlns:a16="http://schemas.microsoft.com/office/drawing/2014/main" id="{933DB3EE-4A24-644A-9F5C-D2EF81C0A32E}"/>
                      </a:ext>
                    </a:extLst>
                  </p:cNvPr>
                  <p:cNvSpPr/>
                  <p:nvPr/>
                </p:nvSpPr>
                <p:spPr>
                  <a:xfrm>
                    <a:off x="2470529" y="1868557"/>
                    <a:ext cx="793020" cy="3295547"/>
                  </a:xfrm>
                  <a:prstGeom prst="can">
                    <a:avLst>
                      <a:gd name="adj" fmla="val 15499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Down Arrow 87">
                    <a:extLst>
                      <a:ext uri="{FF2B5EF4-FFF2-40B4-BE49-F238E27FC236}">
                        <a16:creationId xmlns:a16="http://schemas.microsoft.com/office/drawing/2014/main" id="{08D02FD8-77AA-344C-9E9B-6511DCDBB989}"/>
                      </a:ext>
                    </a:extLst>
                  </p:cNvPr>
                  <p:cNvSpPr/>
                  <p:nvPr/>
                </p:nvSpPr>
                <p:spPr>
                  <a:xfrm>
                    <a:off x="2771028" y="3148461"/>
                    <a:ext cx="212242" cy="263249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BA0839C-9C25-9E4F-8F87-C5DA817E8CFE}"/>
                    </a:ext>
                  </a:extLst>
                </p:cNvPr>
                <p:cNvSpPr txBox="1"/>
                <p:nvPr/>
              </p:nvSpPr>
              <p:spPr>
                <a:xfrm>
                  <a:off x="433909" y="3914196"/>
                  <a:ext cx="92813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Super-critical Gas/</a:t>
                  </a:r>
                </a:p>
                <a:p>
                  <a:r>
                    <a:rPr lang="en-US" dirty="0"/>
                    <a:t>Liquid</a:t>
                  </a: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BA6CFA-4CFD-604B-90BF-F6737427DAB0}"/>
                  </a:ext>
                </a:extLst>
              </p:cNvPr>
              <p:cNvGrpSpPr/>
              <p:nvPr/>
            </p:nvGrpSpPr>
            <p:grpSpPr>
              <a:xfrm>
                <a:off x="3435185" y="1868552"/>
                <a:ext cx="974801" cy="3316716"/>
                <a:chOff x="1597695" y="1868552"/>
                <a:chExt cx="974801" cy="3316716"/>
              </a:xfrm>
            </p:grpSpPr>
            <p:sp>
              <p:nvSpPr>
                <p:cNvPr id="77" name="Can 76">
                  <a:extLst>
                    <a:ext uri="{FF2B5EF4-FFF2-40B4-BE49-F238E27FC236}">
                      <a16:creationId xmlns:a16="http://schemas.microsoft.com/office/drawing/2014/main" id="{4AB4622B-B289-CF4D-9E70-56D5964F34AA}"/>
                    </a:ext>
                  </a:extLst>
                </p:cNvPr>
                <p:cNvSpPr/>
                <p:nvPr/>
              </p:nvSpPr>
              <p:spPr>
                <a:xfrm>
                  <a:off x="1598006" y="4469430"/>
                  <a:ext cx="793020" cy="705254"/>
                </a:xfrm>
                <a:prstGeom prst="can">
                  <a:avLst>
                    <a:gd name="adj" fmla="val 25860"/>
                  </a:avLst>
                </a:prstGeom>
                <a:solidFill>
                  <a:schemeClr val="accent1">
                    <a:alpha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8554B825-C3DA-CD4D-AA86-AFE23E54B5D2}"/>
                    </a:ext>
                  </a:extLst>
                </p:cNvPr>
                <p:cNvGrpSpPr/>
                <p:nvPr/>
              </p:nvGrpSpPr>
              <p:grpSpPr>
                <a:xfrm>
                  <a:off x="1597695" y="1868552"/>
                  <a:ext cx="793020" cy="3295547"/>
                  <a:chOff x="2470530" y="1868557"/>
                  <a:chExt cx="793020" cy="3295547"/>
                </a:xfrm>
              </p:grpSpPr>
              <p:sp>
                <p:nvSpPr>
                  <p:cNvPr id="79" name="Can 78">
                    <a:extLst>
                      <a:ext uri="{FF2B5EF4-FFF2-40B4-BE49-F238E27FC236}">
                        <a16:creationId xmlns:a16="http://schemas.microsoft.com/office/drawing/2014/main" id="{366CF1C6-079C-2C42-8275-D196A7804E0F}"/>
                      </a:ext>
                    </a:extLst>
                  </p:cNvPr>
                  <p:cNvSpPr/>
                  <p:nvPr/>
                </p:nvSpPr>
                <p:spPr>
                  <a:xfrm>
                    <a:off x="2470530" y="1868557"/>
                    <a:ext cx="793020" cy="3295547"/>
                  </a:xfrm>
                  <a:prstGeom prst="can">
                    <a:avLst>
                      <a:gd name="adj" fmla="val 15499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Down Arrow 79">
                    <a:extLst>
                      <a:ext uri="{FF2B5EF4-FFF2-40B4-BE49-F238E27FC236}">
                        <a16:creationId xmlns:a16="http://schemas.microsoft.com/office/drawing/2014/main" id="{68F969D0-FD50-D94E-AEB3-E6C4C897B097}"/>
                      </a:ext>
                    </a:extLst>
                  </p:cNvPr>
                  <p:cNvSpPr/>
                  <p:nvPr/>
                </p:nvSpPr>
                <p:spPr>
                  <a:xfrm>
                    <a:off x="2771028" y="4027002"/>
                    <a:ext cx="212242" cy="263249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Can 77">
                    <a:extLst>
                      <a:ext uri="{FF2B5EF4-FFF2-40B4-BE49-F238E27FC236}">
                        <a16:creationId xmlns:a16="http://schemas.microsoft.com/office/drawing/2014/main" id="{6B2E92C8-73E8-604D-B399-802D4014B0FF}"/>
                      </a:ext>
                    </a:extLst>
                  </p:cNvPr>
                  <p:cNvSpPr/>
                  <p:nvPr/>
                </p:nvSpPr>
                <p:spPr>
                  <a:xfrm>
                    <a:off x="2470530" y="4212042"/>
                    <a:ext cx="793020" cy="438571"/>
                  </a:xfrm>
                  <a:prstGeom prst="can">
                    <a:avLst>
                      <a:gd name="adj" fmla="val 38571"/>
                    </a:avLst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CD29315-947F-1243-8E8D-6BA75342DE1A}"/>
                    </a:ext>
                  </a:extLst>
                </p:cNvPr>
                <p:cNvSpPr txBox="1"/>
                <p:nvPr/>
              </p:nvSpPr>
              <p:spPr>
                <a:xfrm>
                  <a:off x="1644359" y="4815936"/>
                  <a:ext cx="9281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liquid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FACBF8E-009E-D249-8EF3-31A864C750EB}"/>
                    </a:ext>
                  </a:extLst>
                </p:cNvPr>
                <p:cNvSpPr txBox="1"/>
                <p:nvPr/>
              </p:nvSpPr>
              <p:spPr>
                <a:xfrm>
                  <a:off x="690454" y="1580856"/>
                  <a:ext cx="444373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FACBF8E-009E-D249-8EF3-31A864C75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454" y="1580856"/>
                  <a:ext cx="444373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C487E2D-1071-E040-AA0D-B9FC7D1E715C}"/>
              </a:ext>
            </a:extLst>
          </p:cNvPr>
          <p:cNvSpPr/>
          <p:nvPr/>
        </p:nvSpPr>
        <p:spPr>
          <a:xfrm>
            <a:off x="196580" y="146823"/>
            <a:ext cx="5392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Week 7 - Critical behavior of real gases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E09F1-1BC3-8649-81A7-D127E4A9A2C6}"/>
              </a:ext>
            </a:extLst>
          </p:cNvPr>
          <p:cNvSpPr/>
          <p:nvPr/>
        </p:nvSpPr>
        <p:spPr>
          <a:xfrm>
            <a:off x="744405" y="759663"/>
            <a:ext cx="8497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Isothermal compression below and above the critical temperature </a:t>
            </a:r>
          </a:p>
        </p:txBody>
      </p:sp>
    </p:spTree>
    <p:extLst>
      <p:ext uri="{BB962C8B-B14F-4D97-AF65-F5344CB8AC3E}">
        <p14:creationId xmlns:p14="http://schemas.microsoft.com/office/powerpoint/2010/main" val="1365146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EE4CEF-CA4E-F843-9E8E-15E2EF30EA54}"/>
              </a:ext>
            </a:extLst>
          </p:cNvPr>
          <p:cNvGrpSpPr/>
          <p:nvPr/>
        </p:nvGrpSpPr>
        <p:grpSpPr>
          <a:xfrm>
            <a:off x="1121332" y="1220449"/>
            <a:ext cx="9349107" cy="5325711"/>
            <a:chOff x="400893" y="500010"/>
            <a:chExt cx="9349107" cy="532571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FE88D5-45FE-DB4D-A6CE-6F80FD60F9BE}"/>
                </a:ext>
              </a:extLst>
            </p:cNvPr>
            <p:cNvGrpSpPr/>
            <p:nvPr/>
          </p:nvGrpSpPr>
          <p:grpSpPr>
            <a:xfrm>
              <a:off x="400893" y="1168106"/>
              <a:ext cx="5157225" cy="461665"/>
              <a:chOff x="1498477" y="5326396"/>
              <a:chExt cx="5157225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1E7436B-C330-F04F-B13C-24F99989E365}"/>
                      </a:ext>
                    </a:extLst>
                  </p:cNvPr>
                  <p:cNvSpPr/>
                  <p:nvPr/>
                </p:nvSpPr>
                <p:spPr>
                  <a:xfrm>
                    <a:off x="1498477" y="5326396"/>
                    <a:ext cx="111921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1E7436B-C330-F04F-B13C-24F99989E3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8477" y="5326396"/>
                    <a:ext cx="111921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D12BC1D-0D9A-5D45-B910-946A61A377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7694" y="5557228"/>
                <a:ext cx="4038008" cy="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4431ED-31F9-2143-91EF-72B32C4CDB7F}"/>
                </a:ext>
              </a:extLst>
            </p:cNvPr>
            <p:cNvGrpSpPr/>
            <p:nvPr/>
          </p:nvGrpSpPr>
          <p:grpSpPr>
            <a:xfrm>
              <a:off x="877372" y="2161196"/>
              <a:ext cx="4561372" cy="461665"/>
              <a:chOff x="2144084" y="5326394"/>
              <a:chExt cx="4561372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C1CF74A5-65FA-F646-8D27-3E201AAA37BC}"/>
                      </a:ext>
                    </a:extLst>
                  </p:cNvPr>
                  <p:cNvSpPr/>
                  <p:nvPr/>
                </p:nvSpPr>
                <p:spPr>
                  <a:xfrm>
                    <a:off x="2144084" y="5326394"/>
                    <a:ext cx="11176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C1CF74A5-65FA-F646-8D27-3E201AAA37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4084" y="5326394"/>
                    <a:ext cx="1117614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E3D6936-54D9-5141-8F09-C2B9DF03B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0740" y="5557227"/>
                <a:ext cx="3384716" cy="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https://upload.wikimedia.org/wikipedia/commons/thumb/3/3e/Real_Gas_Isotherms.svg/709px-Real_Gas_Isotherms.svg.png">
              <a:extLst>
                <a:ext uri="{FF2B5EF4-FFF2-40B4-BE49-F238E27FC236}">
                  <a16:creationId xmlns:a16="http://schemas.microsoft.com/office/drawing/2014/main" id="{E4307C13-CE43-A146-BE12-293CDBEF4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4289" y="500010"/>
              <a:ext cx="5325711" cy="5325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7DAE7A8-0379-6F42-AE5A-9114362C584B}"/>
                </a:ext>
              </a:extLst>
            </p:cNvPr>
            <p:cNvGrpSpPr/>
            <p:nvPr/>
          </p:nvGrpSpPr>
          <p:grpSpPr>
            <a:xfrm>
              <a:off x="2193794" y="2717894"/>
              <a:ext cx="2966612" cy="461665"/>
              <a:chOff x="2639287" y="4789402"/>
              <a:chExt cx="2966612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240A5948-8D23-D94B-BB5F-07990FD5D477}"/>
                      </a:ext>
                    </a:extLst>
                  </p:cNvPr>
                  <p:cNvSpPr/>
                  <p:nvPr/>
                </p:nvSpPr>
                <p:spPr>
                  <a:xfrm>
                    <a:off x="2639287" y="4789402"/>
                    <a:ext cx="111921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240A5948-8D23-D94B-BB5F-07990FD5D4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9287" y="4789402"/>
                    <a:ext cx="111921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1AB2BA4-25A8-6E45-B33F-A55068448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6897" y="5020235"/>
                <a:ext cx="1649002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80CD595-EB98-6446-9CCF-131AD6957CD9}"/>
                    </a:ext>
                  </a:extLst>
                </p:cNvPr>
                <p:cNvSpPr txBox="1"/>
                <p:nvPr/>
              </p:nvSpPr>
              <p:spPr>
                <a:xfrm>
                  <a:off x="1520110" y="3791520"/>
                  <a:ext cx="337054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Just look at the horizontal lines below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80CD595-EB98-6446-9CCF-131AD6957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110" y="3791520"/>
                  <a:ext cx="3370542" cy="830997"/>
                </a:xfrm>
                <a:prstGeom prst="rect">
                  <a:avLst/>
                </a:prstGeom>
                <a:blipFill>
                  <a:blip r:embed="rId7"/>
                  <a:stretch>
                    <a:fillRect l="-2622" t="-4478" r="-4494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C6EDB73-52A0-2D4C-8992-BD7B2D01ACE3}"/>
              </a:ext>
            </a:extLst>
          </p:cNvPr>
          <p:cNvSpPr/>
          <p:nvPr/>
        </p:nvSpPr>
        <p:spPr>
          <a:xfrm>
            <a:off x="196580" y="146823"/>
            <a:ext cx="5392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Week 7 - Critical behavior of real gases 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A551FD-F0C2-D24F-ADFD-BD9AF73B9039}"/>
              </a:ext>
            </a:extLst>
          </p:cNvPr>
          <p:cNvSpPr/>
          <p:nvPr/>
        </p:nvSpPr>
        <p:spPr>
          <a:xfrm>
            <a:off x="467314" y="608487"/>
            <a:ext cx="6131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Isothermal compression in an indicator diagram</a:t>
            </a:r>
          </a:p>
        </p:txBody>
      </p:sp>
    </p:spTree>
    <p:extLst>
      <p:ext uri="{BB962C8B-B14F-4D97-AF65-F5344CB8AC3E}">
        <p14:creationId xmlns:p14="http://schemas.microsoft.com/office/powerpoint/2010/main" val="2474705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B38255A-7CA6-5648-8BA8-2B9AE531AD66}"/>
              </a:ext>
            </a:extLst>
          </p:cNvPr>
          <p:cNvGrpSpPr/>
          <p:nvPr/>
        </p:nvGrpSpPr>
        <p:grpSpPr>
          <a:xfrm>
            <a:off x="574223" y="1135901"/>
            <a:ext cx="5888240" cy="4954945"/>
            <a:chOff x="540356" y="1135901"/>
            <a:chExt cx="5888240" cy="49549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D3A6649-1B2E-3C44-BBEA-AC2043571CE3}"/>
                </a:ext>
              </a:extLst>
            </p:cNvPr>
            <p:cNvGrpSpPr/>
            <p:nvPr/>
          </p:nvGrpSpPr>
          <p:grpSpPr>
            <a:xfrm>
              <a:off x="540356" y="1135901"/>
              <a:ext cx="5888240" cy="4954945"/>
              <a:chOff x="3460831" y="243067"/>
              <a:chExt cx="5888240" cy="495494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C15D76A-795D-B241-BE76-F434F1FC2E37}"/>
                  </a:ext>
                </a:extLst>
              </p:cNvPr>
              <p:cNvGrpSpPr/>
              <p:nvPr/>
            </p:nvGrpSpPr>
            <p:grpSpPr>
              <a:xfrm>
                <a:off x="3460831" y="243067"/>
                <a:ext cx="5888240" cy="4954945"/>
                <a:chOff x="3460831" y="277792"/>
                <a:chExt cx="5888240" cy="495494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B2C513A1-AF97-AC44-8C31-1E7210C4C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460831" y="277792"/>
                  <a:ext cx="5888240" cy="4954945"/>
                </a:xfrm>
                <a:prstGeom prst="rect">
                  <a:avLst/>
                </a:prstGeom>
              </p:spPr>
            </p:pic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2D486E94-E2A5-8848-9CCC-2500CDAA7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67423" y="3310361"/>
                  <a:ext cx="1331088" cy="821801"/>
                </a:xfrm>
                <a:prstGeom prst="line">
                  <a:avLst/>
                </a:prstGeom>
                <a:ln w="127000">
                  <a:solidFill>
                    <a:srgbClr val="00B050">
                      <a:alpha val="5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B02037EC-AA45-164C-83B5-E7FD0C022BB1}"/>
                    </a:ext>
                  </a:extLst>
                </p:cNvPr>
                <p:cNvSpPr/>
                <p:nvPr/>
              </p:nvSpPr>
              <p:spPr>
                <a:xfrm>
                  <a:off x="6223836" y="1208387"/>
                  <a:ext cx="1265535" cy="2431575"/>
                </a:xfrm>
                <a:custGeom>
                  <a:avLst/>
                  <a:gdLst>
                    <a:gd name="connsiteX0" fmla="*/ 1265535 w 1265535"/>
                    <a:gd name="connsiteY0" fmla="*/ 2431575 h 2431575"/>
                    <a:gd name="connsiteX1" fmla="*/ 917193 w 1265535"/>
                    <a:gd name="connsiteY1" fmla="*/ 2039690 h 2431575"/>
                    <a:gd name="connsiteX2" fmla="*/ 670450 w 1265535"/>
                    <a:gd name="connsiteY2" fmla="*/ 1749404 h 2431575"/>
                    <a:gd name="connsiteX3" fmla="*/ 467250 w 1265535"/>
                    <a:gd name="connsiteY3" fmla="*/ 1488147 h 2431575"/>
                    <a:gd name="connsiteX4" fmla="*/ 365650 w 1265535"/>
                    <a:gd name="connsiteY4" fmla="*/ 1299461 h 2431575"/>
                    <a:gd name="connsiteX5" fmla="*/ 307593 w 1265535"/>
                    <a:gd name="connsiteY5" fmla="*/ 1183347 h 2431575"/>
                    <a:gd name="connsiteX6" fmla="*/ 235021 w 1265535"/>
                    <a:gd name="connsiteY6" fmla="*/ 1168832 h 2431575"/>
                    <a:gd name="connsiteX7" fmla="*/ 176964 w 1265535"/>
                    <a:gd name="connsiteY7" fmla="*/ 1154318 h 2431575"/>
                    <a:gd name="connsiteX8" fmla="*/ 118907 w 1265535"/>
                    <a:gd name="connsiteY8" fmla="*/ 1038204 h 2431575"/>
                    <a:gd name="connsiteX9" fmla="*/ 60850 w 1265535"/>
                    <a:gd name="connsiteY9" fmla="*/ 849518 h 2431575"/>
                    <a:gd name="connsiteX10" fmla="*/ 31821 w 1265535"/>
                    <a:gd name="connsiteY10" fmla="*/ 544718 h 2431575"/>
                    <a:gd name="connsiteX11" fmla="*/ 31821 w 1265535"/>
                    <a:gd name="connsiteY11" fmla="*/ 297975 h 2431575"/>
                    <a:gd name="connsiteX12" fmla="*/ 2793 w 1265535"/>
                    <a:gd name="connsiteY12" fmla="*/ 22204 h 2431575"/>
                    <a:gd name="connsiteX13" fmla="*/ 2793 w 1265535"/>
                    <a:gd name="connsiteY13" fmla="*/ 36718 h 24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65535" h="2431575">
                      <a:moveTo>
                        <a:pt x="1265535" y="2431575"/>
                      </a:moveTo>
                      <a:lnTo>
                        <a:pt x="917193" y="2039690"/>
                      </a:lnTo>
                      <a:cubicBezTo>
                        <a:pt x="818012" y="1925995"/>
                        <a:pt x="745440" y="1841328"/>
                        <a:pt x="670450" y="1749404"/>
                      </a:cubicBezTo>
                      <a:cubicBezTo>
                        <a:pt x="595460" y="1657480"/>
                        <a:pt x="518050" y="1563138"/>
                        <a:pt x="467250" y="1488147"/>
                      </a:cubicBezTo>
                      <a:cubicBezTo>
                        <a:pt x="416450" y="1413156"/>
                        <a:pt x="392259" y="1350261"/>
                        <a:pt x="365650" y="1299461"/>
                      </a:cubicBezTo>
                      <a:cubicBezTo>
                        <a:pt x="339041" y="1248661"/>
                        <a:pt x="307593" y="1183347"/>
                        <a:pt x="307593" y="1183347"/>
                      </a:cubicBezTo>
                      <a:cubicBezTo>
                        <a:pt x="285822" y="1161576"/>
                        <a:pt x="235021" y="1168832"/>
                        <a:pt x="235021" y="1168832"/>
                      </a:cubicBezTo>
                      <a:cubicBezTo>
                        <a:pt x="213249" y="1163994"/>
                        <a:pt x="196316" y="1176089"/>
                        <a:pt x="176964" y="1154318"/>
                      </a:cubicBezTo>
                      <a:cubicBezTo>
                        <a:pt x="157612" y="1132547"/>
                        <a:pt x="138259" y="1089004"/>
                        <a:pt x="118907" y="1038204"/>
                      </a:cubicBezTo>
                      <a:cubicBezTo>
                        <a:pt x="99555" y="987404"/>
                        <a:pt x="75364" y="931766"/>
                        <a:pt x="60850" y="849518"/>
                      </a:cubicBezTo>
                      <a:cubicBezTo>
                        <a:pt x="46336" y="767270"/>
                        <a:pt x="36659" y="636642"/>
                        <a:pt x="31821" y="544718"/>
                      </a:cubicBezTo>
                      <a:cubicBezTo>
                        <a:pt x="26983" y="452794"/>
                        <a:pt x="36659" y="385061"/>
                        <a:pt x="31821" y="297975"/>
                      </a:cubicBezTo>
                      <a:cubicBezTo>
                        <a:pt x="26983" y="210889"/>
                        <a:pt x="2793" y="22204"/>
                        <a:pt x="2793" y="22204"/>
                      </a:cubicBezTo>
                      <a:cubicBezTo>
                        <a:pt x="-2045" y="-21339"/>
                        <a:pt x="374" y="7689"/>
                        <a:pt x="2793" y="36718"/>
                      </a:cubicBezTo>
                    </a:path>
                  </a:pathLst>
                </a:custGeom>
                <a:noFill/>
                <a:ln w="127000">
                  <a:solidFill>
                    <a:schemeClr val="accent2">
                      <a:alpha val="6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F9D4131E-9F78-5F47-A168-4164D462AFBF}"/>
                    </a:ext>
                  </a:extLst>
                </p:cNvPr>
                <p:cNvSpPr/>
                <p:nvPr/>
              </p:nvSpPr>
              <p:spPr>
                <a:xfrm>
                  <a:off x="6908800" y="1027391"/>
                  <a:ext cx="1219200" cy="2017486"/>
                </a:xfrm>
                <a:custGeom>
                  <a:avLst/>
                  <a:gdLst>
                    <a:gd name="connsiteX0" fmla="*/ 1219200 w 1219200"/>
                    <a:gd name="connsiteY0" fmla="*/ 2017486 h 2017486"/>
                    <a:gd name="connsiteX1" fmla="*/ 885371 w 1219200"/>
                    <a:gd name="connsiteY1" fmla="*/ 1698171 h 2017486"/>
                    <a:gd name="connsiteX2" fmla="*/ 667657 w 1219200"/>
                    <a:gd name="connsiteY2" fmla="*/ 1451428 h 2017486"/>
                    <a:gd name="connsiteX3" fmla="*/ 406400 w 1219200"/>
                    <a:gd name="connsiteY3" fmla="*/ 1030514 h 2017486"/>
                    <a:gd name="connsiteX4" fmla="*/ 188686 w 1219200"/>
                    <a:gd name="connsiteY4" fmla="*/ 595086 h 2017486"/>
                    <a:gd name="connsiteX5" fmla="*/ 72571 w 1219200"/>
                    <a:gd name="connsiteY5" fmla="*/ 217714 h 2017486"/>
                    <a:gd name="connsiteX6" fmla="*/ 0 w 1219200"/>
                    <a:gd name="connsiteY6" fmla="*/ 0 h 2017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9200" h="2017486">
                      <a:moveTo>
                        <a:pt x="1219200" y="2017486"/>
                      </a:moveTo>
                      <a:cubicBezTo>
                        <a:pt x="1098247" y="1905000"/>
                        <a:pt x="977295" y="1792514"/>
                        <a:pt x="885371" y="1698171"/>
                      </a:cubicBezTo>
                      <a:cubicBezTo>
                        <a:pt x="793447" y="1603828"/>
                        <a:pt x="747485" y="1562704"/>
                        <a:pt x="667657" y="1451428"/>
                      </a:cubicBezTo>
                      <a:cubicBezTo>
                        <a:pt x="587829" y="1340152"/>
                        <a:pt x="486228" y="1173238"/>
                        <a:pt x="406400" y="1030514"/>
                      </a:cubicBezTo>
                      <a:cubicBezTo>
                        <a:pt x="326572" y="887790"/>
                        <a:pt x="244324" y="730553"/>
                        <a:pt x="188686" y="595086"/>
                      </a:cubicBezTo>
                      <a:cubicBezTo>
                        <a:pt x="133048" y="459619"/>
                        <a:pt x="104019" y="316895"/>
                        <a:pt x="72571" y="217714"/>
                      </a:cubicBezTo>
                      <a:cubicBezTo>
                        <a:pt x="41123" y="118533"/>
                        <a:pt x="20561" y="59266"/>
                        <a:pt x="0" y="0"/>
                      </a:cubicBezTo>
                    </a:path>
                  </a:pathLst>
                </a:custGeom>
                <a:noFill/>
                <a:ln w="127000">
                  <a:solidFill>
                    <a:srgbClr val="FF0000">
                      <a:alpha val="46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2B00834-A074-C44F-AA28-1EC2FCFA57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861" y="1717863"/>
                <a:ext cx="416708" cy="1534349"/>
              </a:xfrm>
              <a:prstGeom prst="line">
                <a:avLst/>
              </a:prstGeom>
              <a:ln w="127000">
                <a:solidFill>
                  <a:srgbClr val="00B050">
                    <a:alpha val="5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A27C307-E80A-E349-8C81-2CCA760A5EDA}"/>
                </a:ext>
              </a:extLst>
            </p:cNvPr>
            <p:cNvSpPr/>
            <p:nvPr/>
          </p:nvSpPr>
          <p:spPr>
            <a:xfrm>
              <a:off x="3676207" y="2127560"/>
              <a:ext cx="1219200" cy="2017486"/>
            </a:xfrm>
            <a:custGeom>
              <a:avLst/>
              <a:gdLst>
                <a:gd name="connsiteX0" fmla="*/ 1219200 w 1219200"/>
                <a:gd name="connsiteY0" fmla="*/ 2017486 h 2017486"/>
                <a:gd name="connsiteX1" fmla="*/ 885371 w 1219200"/>
                <a:gd name="connsiteY1" fmla="*/ 1698171 h 2017486"/>
                <a:gd name="connsiteX2" fmla="*/ 667657 w 1219200"/>
                <a:gd name="connsiteY2" fmla="*/ 1451428 h 2017486"/>
                <a:gd name="connsiteX3" fmla="*/ 406400 w 1219200"/>
                <a:gd name="connsiteY3" fmla="*/ 1030514 h 2017486"/>
                <a:gd name="connsiteX4" fmla="*/ 188686 w 1219200"/>
                <a:gd name="connsiteY4" fmla="*/ 595086 h 2017486"/>
                <a:gd name="connsiteX5" fmla="*/ 72571 w 1219200"/>
                <a:gd name="connsiteY5" fmla="*/ 217714 h 2017486"/>
                <a:gd name="connsiteX6" fmla="*/ 0 w 1219200"/>
                <a:gd name="connsiteY6" fmla="*/ 0 h 201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" h="2017486">
                  <a:moveTo>
                    <a:pt x="1219200" y="2017486"/>
                  </a:moveTo>
                  <a:cubicBezTo>
                    <a:pt x="1098247" y="1905000"/>
                    <a:pt x="977295" y="1792514"/>
                    <a:pt x="885371" y="1698171"/>
                  </a:cubicBezTo>
                  <a:cubicBezTo>
                    <a:pt x="793447" y="1603828"/>
                    <a:pt x="747485" y="1562704"/>
                    <a:pt x="667657" y="1451428"/>
                  </a:cubicBezTo>
                  <a:cubicBezTo>
                    <a:pt x="587829" y="1340152"/>
                    <a:pt x="486228" y="1173238"/>
                    <a:pt x="406400" y="1030514"/>
                  </a:cubicBezTo>
                  <a:cubicBezTo>
                    <a:pt x="326572" y="887790"/>
                    <a:pt x="244324" y="730553"/>
                    <a:pt x="188686" y="595086"/>
                  </a:cubicBezTo>
                  <a:cubicBezTo>
                    <a:pt x="133048" y="459619"/>
                    <a:pt x="104019" y="316895"/>
                    <a:pt x="72571" y="217714"/>
                  </a:cubicBezTo>
                  <a:cubicBezTo>
                    <a:pt x="41123" y="118533"/>
                    <a:pt x="20561" y="59266"/>
                    <a:pt x="0" y="0"/>
                  </a:cubicBezTo>
                </a:path>
              </a:pathLst>
            </a:custGeom>
            <a:noFill/>
            <a:ln w="127000">
              <a:solidFill>
                <a:schemeClr val="accent1"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D584ED-8AAB-B94A-8288-0AF32035C59F}"/>
              </a:ext>
            </a:extLst>
          </p:cNvPr>
          <p:cNvSpPr txBox="1"/>
          <p:nvPr/>
        </p:nvSpPr>
        <p:spPr>
          <a:xfrm>
            <a:off x="615857" y="6335263"/>
            <a:ext cx="115033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www.engineeringenotes.com</a:t>
            </a:r>
            <a:r>
              <a:rPr lang="en-US" sz="1200" dirty="0"/>
              <a:t>/thermal-engineering/real-gases/real-gases-properties-van-der-waals-equation-and-equation-of-state-thermal-engineering/49112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46111A-C0F6-B145-BEFE-5E5305FE1D27}"/>
                  </a:ext>
                </a:extLst>
              </p:cNvPr>
              <p:cNvSpPr txBox="1"/>
              <p:nvPr/>
            </p:nvSpPr>
            <p:spPr>
              <a:xfrm>
                <a:off x="5886137" y="707088"/>
                <a:ext cx="5058137" cy="3944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𝑅𝑏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  </a:t>
                </a:r>
                <a:r>
                  <a:rPr lang="en-US" sz="2400" dirty="0"/>
                  <a:t>(typically &gt;&gt;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𝐶𝑟𝑖𝑡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𝐵𝑜𝑦𝑙𝑒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𝑅𝑏</m:t>
                        </m:r>
                      </m:den>
                    </m:f>
                  </m:oMath>
                </a14:m>
                <a:r>
                  <a:rPr lang="en-US" sz="2400" dirty="0"/>
                  <a:t> (&gt;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𝐶𝑟𝑖𝑡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𝒄𝒓𝒊𝒕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𝑹𝒃</m:t>
                        </m:r>
                      </m:den>
                    </m:f>
                  </m:oMath>
                </a14:m>
                <a:r>
                  <a:rPr lang="en-US" sz="2400" dirty="0"/>
                  <a:t>	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𝑅𝑏</m:t>
                        </m:r>
                      </m:den>
                    </m:f>
                  </m:oMath>
                </a14:m>
                <a:r>
                  <a:rPr lang="en-US" sz="2400" dirty="0"/>
                  <a:t>  (&lt;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𝐶𝑟𝑖𝑡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46111A-C0F6-B145-BEFE-5E5305FE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37" y="707088"/>
                <a:ext cx="5058137" cy="3944670"/>
              </a:xfrm>
              <a:prstGeom prst="rect">
                <a:avLst/>
              </a:prstGeom>
              <a:blipFill>
                <a:blip r:embed="rId3"/>
                <a:stretch>
                  <a:fillRect l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06B9D96-0D05-9A42-989B-1D8B55A29725}"/>
              </a:ext>
            </a:extLst>
          </p:cNvPr>
          <p:cNvSpPr txBox="1"/>
          <p:nvPr/>
        </p:nvSpPr>
        <p:spPr>
          <a:xfrm>
            <a:off x="0" y="1006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7 - Principle of corresponding states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72126A20-5080-034A-A8F8-76C1ECBC4B60}"/>
              </a:ext>
            </a:extLst>
          </p:cNvPr>
          <p:cNvSpPr/>
          <p:nvPr/>
        </p:nvSpPr>
        <p:spPr>
          <a:xfrm>
            <a:off x="5802489" y="2372799"/>
            <a:ext cx="1952978" cy="813159"/>
          </a:xfrm>
          <a:prstGeom prst="frame">
            <a:avLst/>
          </a:prstGeom>
          <a:solidFill>
            <a:srgbClr val="7030A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B6B2BEA0-E2FF-7C4B-8898-10EB15F9786F}"/>
              </a:ext>
            </a:extLst>
          </p:cNvPr>
          <p:cNvSpPr/>
          <p:nvPr/>
        </p:nvSpPr>
        <p:spPr>
          <a:xfrm>
            <a:off x="5773900" y="623200"/>
            <a:ext cx="4055899" cy="813159"/>
          </a:xfrm>
          <a:prstGeom prst="frame">
            <a:avLst/>
          </a:prstGeom>
          <a:solidFill>
            <a:srgbClr val="7030A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BC0E5-2CCA-834C-A4FE-B00071019660}"/>
              </a:ext>
            </a:extLst>
          </p:cNvPr>
          <p:cNvCxnSpPr/>
          <p:nvPr/>
        </p:nvCxnSpPr>
        <p:spPr>
          <a:xfrm flipH="1">
            <a:off x="4183380" y="1135901"/>
            <a:ext cx="1590520" cy="99165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1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EF131-A40A-AA47-A177-97EF87FA1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79"/>
          <a:stretch/>
        </p:blipFill>
        <p:spPr>
          <a:xfrm>
            <a:off x="336580" y="769302"/>
            <a:ext cx="10571449" cy="54108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147424-ECBD-3149-83B3-56F0FD188D78}"/>
              </a:ext>
            </a:extLst>
          </p:cNvPr>
          <p:cNvSpPr/>
          <p:nvPr/>
        </p:nvSpPr>
        <p:spPr>
          <a:xfrm>
            <a:off x="196580" y="146823"/>
            <a:ext cx="7720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Week 7 - Python: </a:t>
            </a:r>
            <a:r>
              <a:rPr lang="en-US" sz="2400" b="1" dirty="0" err="1"/>
              <a:t>sympy</a:t>
            </a:r>
            <a:r>
              <a:rPr lang="en-US" sz="2400" b="1" dirty="0"/>
              <a:t> (symbolic manipulation in Python)</a:t>
            </a:r>
          </a:p>
        </p:txBody>
      </p:sp>
    </p:spTree>
    <p:extLst>
      <p:ext uri="{BB962C8B-B14F-4D97-AF65-F5344CB8AC3E}">
        <p14:creationId xmlns:p14="http://schemas.microsoft.com/office/powerpoint/2010/main" val="203527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104932" y="91961"/>
            <a:ext cx="1115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How thermodynamics frames the idea of heat and 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D9FDD4-5F08-7B48-AC3B-48F7A1BB1D24}"/>
              </a:ext>
            </a:extLst>
          </p:cNvPr>
          <p:cNvGrpSpPr/>
          <p:nvPr/>
        </p:nvGrpSpPr>
        <p:grpSpPr>
          <a:xfrm>
            <a:off x="1740645" y="1362456"/>
            <a:ext cx="1993859" cy="4133087"/>
            <a:chOff x="4405786" y="1487424"/>
            <a:chExt cx="1993859" cy="41330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53C8F4B-247D-1E4C-8618-16999B72CC6A}"/>
                </a:ext>
              </a:extLst>
            </p:cNvPr>
            <p:cNvGrpSpPr/>
            <p:nvPr/>
          </p:nvGrpSpPr>
          <p:grpSpPr>
            <a:xfrm>
              <a:off x="4405786" y="1487424"/>
              <a:ext cx="1061194" cy="4133087"/>
              <a:chOff x="3285153" y="1978730"/>
              <a:chExt cx="1493221" cy="4371091"/>
            </a:xfrm>
          </p:grpSpPr>
          <p:sp>
            <p:nvSpPr>
              <p:cNvPr id="17" name="Can 16">
                <a:extLst>
                  <a:ext uri="{FF2B5EF4-FFF2-40B4-BE49-F238E27FC236}">
                    <a16:creationId xmlns:a16="http://schemas.microsoft.com/office/drawing/2014/main" id="{57DAC6BD-388E-F140-B50D-9EA6084A54A7}"/>
                  </a:ext>
                </a:extLst>
              </p:cNvPr>
              <p:cNvSpPr/>
              <p:nvPr/>
            </p:nvSpPr>
            <p:spPr>
              <a:xfrm>
                <a:off x="3287082" y="3975651"/>
                <a:ext cx="1491289" cy="463825"/>
              </a:xfrm>
              <a:prstGeom prst="can">
                <a:avLst>
                  <a:gd name="adj" fmla="val 3857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an 17">
                <a:extLst>
                  <a:ext uri="{FF2B5EF4-FFF2-40B4-BE49-F238E27FC236}">
                    <a16:creationId xmlns:a16="http://schemas.microsoft.com/office/drawing/2014/main" id="{505DA5F5-31C5-1A4C-9754-F7F8EE588B19}"/>
                  </a:ext>
                </a:extLst>
              </p:cNvPr>
              <p:cNvSpPr/>
              <p:nvPr/>
            </p:nvSpPr>
            <p:spPr>
              <a:xfrm>
                <a:off x="3287084" y="1978730"/>
                <a:ext cx="1491290" cy="4371091"/>
              </a:xfrm>
              <a:prstGeom prst="can">
                <a:avLst>
                  <a:gd name="adj" fmla="val 1549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5DDE661-F8D5-9E45-9EB7-52E643560850}"/>
                  </a:ext>
                </a:extLst>
              </p:cNvPr>
              <p:cNvGrpSpPr/>
              <p:nvPr/>
            </p:nvGrpSpPr>
            <p:grpSpPr>
              <a:xfrm>
                <a:off x="3625218" y="3261926"/>
                <a:ext cx="854526" cy="811089"/>
                <a:chOff x="4009533" y="4043805"/>
                <a:chExt cx="854526" cy="811089"/>
              </a:xfrm>
            </p:grpSpPr>
            <p:sp>
              <p:nvSpPr>
                <p:cNvPr id="21" name="Down Arrow 20">
                  <a:extLst>
                    <a:ext uri="{FF2B5EF4-FFF2-40B4-BE49-F238E27FC236}">
                      <a16:creationId xmlns:a16="http://schemas.microsoft.com/office/drawing/2014/main" id="{A68C29E4-B42A-9C41-8006-05304C302F8E}"/>
                    </a:ext>
                  </a:extLst>
                </p:cNvPr>
                <p:cNvSpPr/>
                <p:nvPr/>
              </p:nvSpPr>
              <p:spPr>
                <a:xfrm>
                  <a:off x="4265788" y="4576486"/>
                  <a:ext cx="298649" cy="278408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25C72171-EB5F-1344-A1BE-75820E5E2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9533" y="4043805"/>
                      <a:ext cx="854526" cy="48825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𝑒𝑥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25C72171-EB5F-1344-A1BE-75820E5E22A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09533" y="4043805"/>
                      <a:ext cx="854526" cy="48825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88375D14-12E6-1945-BF45-1B6698AE2DED}"/>
                      </a:ext>
                    </a:extLst>
                  </p:cNvPr>
                  <p:cNvSpPr/>
                  <p:nvPr/>
                </p:nvSpPr>
                <p:spPr>
                  <a:xfrm>
                    <a:off x="3285153" y="5060587"/>
                    <a:ext cx="1491289" cy="8137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sz="2000" dirty="0"/>
                      <a:t>(system)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88375D14-12E6-1945-BF45-1B6698AE2D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5153" y="5060587"/>
                    <a:ext cx="1491289" cy="81374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952" r="-5952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C485197-BD9F-9942-AF43-8DEC0A923218}"/>
                    </a:ext>
                  </a:extLst>
                </p:cNvPr>
                <p:cNvSpPr/>
                <p:nvPr/>
              </p:nvSpPr>
              <p:spPr>
                <a:xfrm>
                  <a:off x="5792355" y="3236844"/>
                  <a:ext cx="60729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𝑠𝑢𝑟𝑟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C485197-BD9F-9942-AF43-8DEC0A9232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2355" y="3236844"/>
                  <a:ext cx="60729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41" r="-265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C923DA-AA60-D446-8BC7-AEF15C2BA6D7}"/>
                  </a:ext>
                </a:extLst>
              </p:cNvPr>
              <p:cNvSpPr txBox="1"/>
              <p:nvPr/>
            </p:nvSpPr>
            <p:spPr>
              <a:xfrm>
                <a:off x="4888628" y="976585"/>
                <a:ext cx="71221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𝑠𝑢𝑟𝑟</m:t>
                        </m:r>
                      </m:sub>
                    </m:sSub>
                  </m:oMath>
                </a14:m>
                <a:r>
                  <a:rPr lang="en-US" sz="2400" dirty="0"/>
                  <a:t>, equilibrium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the </a:t>
                </a:r>
                <a:r>
                  <a:rPr lang="en-US" sz="2400" b="1" dirty="0"/>
                  <a:t>temperature</a:t>
                </a:r>
                <a:r>
                  <a:rPr lang="en-US" sz="2400" dirty="0"/>
                  <a:t> of the system and surroundings are different, energy is transferred as </a:t>
                </a:r>
                <a:r>
                  <a:rPr lang="en-US" sz="2400" b="1" dirty="0"/>
                  <a:t>heat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C923DA-AA60-D446-8BC7-AEF15C2BA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28" y="976585"/>
                <a:ext cx="7122140" cy="1569660"/>
              </a:xfrm>
              <a:prstGeom prst="rect">
                <a:avLst/>
              </a:prstGeom>
              <a:blipFill>
                <a:blip r:embed="rId5"/>
                <a:stretch>
                  <a:fillRect l="-1246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1463F3-73EB-0B48-9D7E-9610B7C8EBE1}"/>
              </a:ext>
            </a:extLst>
          </p:cNvPr>
          <p:cNvSpPr txBox="1"/>
          <p:nvPr/>
        </p:nvSpPr>
        <p:spPr>
          <a:xfrm>
            <a:off x="3659883" y="4294053"/>
            <a:ext cx="191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A8AD1B-BAF4-EC43-A834-7AF95279194F}"/>
              </a:ext>
            </a:extLst>
          </p:cNvPr>
          <p:cNvGrpSpPr/>
          <p:nvPr/>
        </p:nvGrpSpPr>
        <p:grpSpPr>
          <a:xfrm>
            <a:off x="5439923" y="2921167"/>
            <a:ext cx="5817449" cy="2960248"/>
            <a:chOff x="7122533" y="538562"/>
            <a:chExt cx="5817449" cy="2960248"/>
          </a:xfrm>
        </p:grpSpPr>
        <p:sp>
          <p:nvSpPr>
            <p:cNvPr id="48" name="Donut 47">
              <a:extLst>
                <a:ext uri="{FF2B5EF4-FFF2-40B4-BE49-F238E27FC236}">
                  <a16:creationId xmlns:a16="http://schemas.microsoft.com/office/drawing/2014/main" id="{C6F78DAA-C3A1-BA46-8BC4-717F824ED306}"/>
                </a:ext>
              </a:extLst>
            </p:cNvPr>
            <p:cNvSpPr/>
            <p:nvPr/>
          </p:nvSpPr>
          <p:spPr>
            <a:xfrm>
              <a:off x="9173981" y="1774942"/>
              <a:ext cx="2068642" cy="1723868"/>
            </a:xfrm>
            <a:prstGeom prst="donut">
              <a:avLst>
                <a:gd name="adj" fmla="val 493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D5E87A-1F68-FF40-9ACD-99BF416EB8A5}"/>
                </a:ext>
              </a:extLst>
            </p:cNvPr>
            <p:cNvSpPr txBox="1"/>
            <p:nvPr/>
          </p:nvSpPr>
          <p:spPr>
            <a:xfrm>
              <a:off x="9598664" y="2251733"/>
              <a:ext cx="12249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</a:p>
            <a:p>
              <a:pPr algn="ctr"/>
              <a:r>
                <a:rPr lang="en-US" sz="2000" dirty="0"/>
                <a:t>(system)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BF99944-90BE-E640-A34C-2AFC0E2E0D71}"/>
                </a:ext>
              </a:extLst>
            </p:cNvPr>
            <p:cNvGrpSpPr/>
            <p:nvPr/>
          </p:nvGrpSpPr>
          <p:grpSpPr>
            <a:xfrm>
              <a:off x="10523096" y="538562"/>
              <a:ext cx="2416886" cy="1739943"/>
              <a:chOff x="10523096" y="538562"/>
              <a:chExt cx="2416886" cy="1739943"/>
            </a:xfrm>
          </p:grpSpPr>
          <p:cxnSp>
            <p:nvCxnSpPr>
              <p:cNvPr id="54" name="Curved Connector 53">
                <a:extLst>
                  <a:ext uri="{FF2B5EF4-FFF2-40B4-BE49-F238E27FC236}">
                    <a16:creationId xmlns:a16="http://schemas.microsoft.com/office/drawing/2014/main" id="{6241D11B-034F-B841-A046-819A1CEB62AE}"/>
                  </a:ext>
                </a:extLst>
              </p:cNvPr>
              <p:cNvCxnSpPr/>
              <p:nvPr/>
            </p:nvCxnSpPr>
            <p:spPr>
              <a:xfrm rot="5400000">
                <a:off x="10178322" y="1289154"/>
                <a:ext cx="1334125" cy="644577"/>
              </a:xfrm>
              <a:prstGeom prst="curvedConnector3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91BEE067-EF50-B840-BE64-57EAA0B52CD6}"/>
                      </a:ext>
                    </a:extLst>
                  </p:cNvPr>
                  <p:cNvSpPr/>
                  <p:nvPr/>
                </p:nvSpPr>
                <p:spPr>
                  <a:xfrm>
                    <a:off x="11213547" y="538562"/>
                    <a:ext cx="1726435" cy="101566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𝑠𝑢𝑟𝑟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i="1" dirty="0">
                      <a:solidFill>
                        <a:srgbClr val="FF0000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  <a:p>
                    <a:r>
                      <a:rPr lang="en-US" sz="2000" dirty="0">
                        <a:solidFill>
                          <a:srgbClr val="FF0000"/>
                        </a:solidFill>
                      </a:rPr>
                      <a:t>Heating occurs</a:t>
                    </a:r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91BEE067-EF50-B840-BE64-57EAA0B52C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3547" y="538562"/>
                    <a:ext cx="1726435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650" r="-2190" b="-853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9BDA206-0EB4-7642-BB40-C699A0C52D36}"/>
                </a:ext>
              </a:extLst>
            </p:cNvPr>
            <p:cNvGrpSpPr/>
            <p:nvPr/>
          </p:nvGrpSpPr>
          <p:grpSpPr>
            <a:xfrm>
              <a:off x="7122533" y="595779"/>
              <a:ext cx="2776651" cy="1668733"/>
              <a:chOff x="8267804" y="687007"/>
              <a:chExt cx="2776651" cy="1668733"/>
            </a:xfrm>
          </p:grpSpPr>
          <p:cxnSp>
            <p:nvCxnSpPr>
              <p:cNvPr id="52" name="Curved Connector 51">
                <a:extLst>
                  <a:ext uri="{FF2B5EF4-FFF2-40B4-BE49-F238E27FC236}">
                    <a16:creationId xmlns:a16="http://schemas.microsoft.com/office/drawing/2014/main" id="{35D43784-2D4D-CF47-AA9A-10E0D469BD5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090626" y="1781184"/>
                <a:ext cx="953829" cy="574556"/>
              </a:xfrm>
              <a:prstGeom prst="curvedConnector3">
                <a:avLst/>
              </a:prstGeom>
              <a:ln w="635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FE66C6D6-C927-C449-A31E-08F4B6D106E7}"/>
                      </a:ext>
                    </a:extLst>
                  </p:cNvPr>
                  <p:cNvSpPr/>
                  <p:nvPr/>
                </p:nvSpPr>
                <p:spPr>
                  <a:xfrm>
                    <a:off x="8267804" y="687007"/>
                    <a:ext cx="1695144" cy="101566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𝑠𝑢𝑟𝑟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accent1"/>
                      </a:solidFill>
                    </a:endParaRPr>
                  </a:p>
                  <a:p>
                    <a:r>
                      <a:rPr lang="en-US" sz="2000" dirty="0">
                        <a:solidFill>
                          <a:schemeClr val="accent1"/>
                        </a:solidFill>
                      </a:rPr>
                      <a:t>Cooling occurs</a:t>
                    </a:r>
                  </a:p>
                </p:txBody>
              </p:sp>
            </mc:Choice>
            <mc:Fallback xmlns="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FE66C6D6-C927-C449-A31E-08F4B6D106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7804" y="687007"/>
                    <a:ext cx="1695144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31" r="-2985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4254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2DC19-62C9-A440-8298-D7A7A21D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0" y="1450093"/>
            <a:ext cx="5593513" cy="34648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549A2C-9FAC-7B46-BA65-3A7BFA4D12FD}"/>
              </a:ext>
            </a:extLst>
          </p:cNvPr>
          <p:cNvSpPr/>
          <p:nvPr/>
        </p:nvSpPr>
        <p:spPr>
          <a:xfrm>
            <a:off x="196580" y="146823"/>
            <a:ext cx="7956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Week 7 - Python: </a:t>
            </a:r>
            <a:r>
              <a:rPr lang="en-US" sz="2400" b="1" dirty="0" err="1"/>
              <a:t>sympy</a:t>
            </a:r>
            <a:r>
              <a:rPr lang="en-US" sz="2400" b="1" dirty="0"/>
              <a:t> (integrating and taking derivatives)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359DF-F06D-8E44-8AC8-4A8075A6D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91" y="652845"/>
            <a:ext cx="6167029" cy="55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01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549A2C-9FAC-7B46-BA65-3A7BFA4D12FD}"/>
              </a:ext>
            </a:extLst>
          </p:cNvPr>
          <p:cNvSpPr/>
          <p:nvPr/>
        </p:nvSpPr>
        <p:spPr>
          <a:xfrm>
            <a:off x="196580" y="146823"/>
            <a:ext cx="7900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Week 7 - Python: </a:t>
            </a:r>
            <a:r>
              <a:rPr lang="en-US" sz="2400" b="1" dirty="0" err="1"/>
              <a:t>sympy</a:t>
            </a:r>
            <a:r>
              <a:rPr lang="en-US" sz="2400" b="1" dirty="0"/>
              <a:t> (symbolic bilinear Taylor expansion)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BAB3F-FAD8-1844-A7EF-C6FF803F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0" y="608488"/>
            <a:ext cx="8604520" cy="3098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8C5D3-5234-364B-ACDB-F91E0487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160" y="4182805"/>
            <a:ext cx="4203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76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0DC144-BB60-8D4F-A1A3-CAEC2D8534E3}"/>
                  </a:ext>
                </a:extLst>
              </p:cNvPr>
              <p:cNvSpPr txBox="1"/>
              <p:nvPr/>
            </p:nvSpPr>
            <p:spPr>
              <a:xfrm>
                <a:off x="6096000" y="1769616"/>
                <a:ext cx="5464150" cy="3153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</m:oMath>
                </a14:m>
                <a:r>
                  <a:rPr lang="en-US" sz="2400" dirty="0"/>
                  <a:t> (here,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) is going to be smaller at the higher temperature.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ea typeface="Cambria Math" panose="02040503050406030204" pitchFamily="18" charset="0"/>
                  </a:rPr>
                  <a:t>That is due mainly to the big difference in slopes in the T-direction, i.e., the difference in the heat capacity: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𝑙𝑖𝑞𝑢𝑖𝑑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𝑣𝑎𝑝𝑜𝑟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0DC144-BB60-8D4F-A1A3-CAEC2D853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69616"/>
                <a:ext cx="5464150" cy="3153940"/>
              </a:xfrm>
              <a:prstGeom prst="rect">
                <a:avLst/>
              </a:prstGeom>
              <a:blipFill>
                <a:blip r:embed="rId2"/>
                <a:stretch>
                  <a:fillRect l="-1856" t="-1205" r="-2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6E82BE5-148A-C545-9156-BF3A1E6177F5}"/>
              </a:ext>
            </a:extLst>
          </p:cNvPr>
          <p:cNvGrpSpPr/>
          <p:nvPr/>
        </p:nvGrpSpPr>
        <p:grpSpPr>
          <a:xfrm>
            <a:off x="389610" y="1941491"/>
            <a:ext cx="4367818" cy="3647779"/>
            <a:chOff x="7558432" y="3507294"/>
            <a:chExt cx="3449154" cy="27185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CFB11A-70B0-9A4C-9B96-9206F5E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432" y="3507294"/>
              <a:ext cx="3449154" cy="271858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0963B5E-C7C2-7D41-B5D5-02CBEB4CD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1019" y="4656982"/>
              <a:ext cx="0" cy="834178"/>
            </a:xfrm>
            <a:prstGeom prst="straightConnector1">
              <a:avLst/>
            </a:prstGeom>
            <a:ln w="101600">
              <a:solidFill>
                <a:schemeClr val="bg2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A4ECA9D-B74B-F54D-9D17-216D75E3E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1058" y="3712936"/>
              <a:ext cx="0" cy="52827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784A5B-BFAA-0849-8251-4D1E75CEC85B}"/>
              </a:ext>
            </a:extLst>
          </p:cNvPr>
          <p:cNvSpPr txBox="1"/>
          <p:nvPr/>
        </p:nvSpPr>
        <p:spPr>
          <a:xfrm>
            <a:off x="389610" y="938619"/>
            <a:ext cx="4471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Upper surface is vapor</a:t>
            </a:r>
          </a:p>
          <a:p>
            <a:r>
              <a:rPr lang="en-US" sz="2400" dirty="0"/>
              <a:t>Lower surface is liquid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08B3F-9D82-034F-A192-AFA54C32DB2E}"/>
                  </a:ext>
                </a:extLst>
              </p:cNvPr>
              <p:cNvSpPr txBox="1"/>
              <p:nvPr/>
            </p:nvSpPr>
            <p:spPr>
              <a:xfrm>
                <a:off x="104932" y="91961"/>
                <a:ext cx="83944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8 -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08B3F-9D82-034F-A192-AFA54C32D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" y="91961"/>
                <a:ext cx="8394492" cy="461665"/>
              </a:xfrm>
              <a:prstGeom prst="rect">
                <a:avLst/>
              </a:prstGeom>
              <a:blipFill>
                <a:blip r:embed="rId4"/>
                <a:stretch>
                  <a:fillRect l="-12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519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AD677-93E3-C642-AFF6-CBF9070730FD}"/>
                  </a:ext>
                </a:extLst>
              </p:cNvPr>
              <p:cNvSpPr txBox="1"/>
              <p:nvPr/>
            </p:nvSpPr>
            <p:spPr>
              <a:xfrm>
                <a:off x="215658" y="1327173"/>
                <a:ext cx="6572250" cy="2317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Water: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At room temperature,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=44 </m:t>
                    </m:r>
                    <m:r>
                      <a:rPr lang="en-US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𝑘𝐽</m:t>
                    </m:r>
                    <m:r>
                      <a:rPr lang="en-US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𝑚𝑜𝑙</m:t>
                    </m:r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At the boiling temperature (373 K),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𝑘𝐽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𝑚𝑜𝑙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At the critical temperature,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r>
                  <a:rPr lang="en-US" sz="2000" dirty="0"/>
                  <a:t>All because the </a:t>
                </a:r>
                <a:r>
                  <a:rPr lang="en-US" sz="2000" b="1" dirty="0"/>
                  <a:t>heat capacities of liquids are bigger than the heat capacities of the corresponding gaseous forms</a:t>
                </a:r>
                <a:r>
                  <a:rPr lang="en-US" sz="2000" dirty="0"/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AD677-93E3-C642-AFF6-CBF907073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8" y="1327173"/>
                <a:ext cx="6572250" cy="2317750"/>
              </a:xfrm>
              <a:prstGeom prst="rect">
                <a:avLst/>
              </a:prstGeom>
              <a:blipFill>
                <a:blip r:embed="rId2"/>
                <a:stretch>
                  <a:fillRect l="-771" t="-1630" r="-578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enthalpy of vaporization of water">
            <a:extLst>
              <a:ext uri="{FF2B5EF4-FFF2-40B4-BE49-F238E27FC236}">
                <a16:creationId xmlns:a16="http://schemas.microsoft.com/office/drawing/2014/main" id="{E4DFD621-AAC8-7145-898D-BD7A66E53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96" y="489627"/>
            <a:ext cx="5144125" cy="47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6E7C151-7A4B-1147-B8A7-DEC499A0D412}"/>
              </a:ext>
            </a:extLst>
          </p:cNvPr>
          <p:cNvGrpSpPr/>
          <p:nvPr/>
        </p:nvGrpSpPr>
        <p:grpSpPr>
          <a:xfrm>
            <a:off x="0" y="3615454"/>
            <a:ext cx="6696782" cy="3242546"/>
            <a:chOff x="342900" y="3615454"/>
            <a:chExt cx="6353882" cy="31282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0522D1-1998-8A44-AFA1-7B05395A1CD9}"/>
                </a:ext>
              </a:extLst>
            </p:cNvPr>
            <p:cNvGrpSpPr/>
            <p:nvPr/>
          </p:nvGrpSpPr>
          <p:grpSpPr>
            <a:xfrm>
              <a:off x="342900" y="3615454"/>
              <a:ext cx="6353882" cy="3128246"/>
              <a:chOff x="6908967" y="2116707"/>
              <a:chExt cx="7071880" cy="375087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F6D315E-D888-D34B-9CBE-78CDC76E657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08967" y="2116707"/>
                <a:ext cx="4457371" cy="3750871"/>
                <a:chOff x="540356" y="1135901"/>
                <a:chExt cx="5888240" cy="495494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B77C639-374A-0544-A7A7-BEBCC20B93DF}"/>
                    </a:ext>
                  </a:extLst>
                </p:cNvPr>
                <p:cNvGrpSpPr/>
                <p:nvPr/>
              </p:nvGrpSpPr>
              <p:grpSpPr>
                <a:xfrm>
                  <a:off x="540356" y="1135901"/>
                  <a:ext cx="5888240" cy="4954945"/>
                  <a:chOff x="3460831" y="243067"/>
                  <a:chExt cx="5888240" cy="4954945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8F4F1C22-4CFB-5948-893C-0209846DCC0F}"/>
                      </a:ext>
                    </a:extLst>
                  </p:cNvPr>
                  <p:cNvGrpSpPr/>
                  <p:nvPr/>
                </p:nvGrpSpPr>
                <p:grpSpPr>
                  <a:xfrm>
                    <a:off x="3460831" y="243067"/>
                    <a:ext cx="5888240" cy="4954945"/>
                    <a:chOff x="3460831" y="277792"/>
                    <a:chExt cx="5888240" cy="4954945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FEE9C1BD-7D7D-1F4B-B903-1F1C24EEEC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3460831" y="277792"/>
                      <a:ext cx="5888240" cy="4954945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3002B4E7-CF6C-974F-9057-907B7F923B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567423" y="3310362"/>
                      <a:ext cx="1331087" cy="821800"/>
                    </a:xfrm>
                    <a:prstGeom prst="line">
                      <a:avLst/>
                    </a:prstGeom>
                    <a:ln w="127000">
                      <a:solidFill>
                        <a:srgbClr val="00B050">
                          <a:alpha val="58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Freeform 16">
                      <a:extLst>
                        <a:ext uri="{FF2B5EF4-FFF2-40B4-BE49-F238E27FC236}">
                          <a16:creationId xmlns:a16="http://schemas.microsoft.com/office/drawing/2014/main" id="{3D1A1C94-7880-F14B-9D36-1B1E8C9809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3836" y="1208387"/>
                      <a:ext cx="1265535" cy="2431575"/>
                    </a:xfrm>
                    <a:custGeom>
                      <a:avLst/>
                      <a:gdLst>
                        <a:gd name="connsiteX0" fmla="*/ 1265535 w 1265535"/>
                        <a:gd name="connsiteY0" fmla="*/ 2431575 h 2431575"/>
                        <a:gd name="connsiteX1" fmla="*/ 917193 w 1265535"/>
                        <a:gd name="connsiteY1" fmla="*/ 2039690 h 2431575"/>
                        <a:gd name="connsiteX2" fmla="*/ 670450 w 1265535"/>
                        <a:gd name="connsiteY2" fmla="*/ 1749404 h 2431575"/>
                        <a:gd name="connsiteX3" fmla="*/ 467250 w 1265535"/>
                        <a:gd name="connsiteY3" fmla="*/ 1488147 h 2431575"/>
                        <a:gd name="connsiteX4" fmla="*/ 365650 w 1265535"/>
                        <a:gd name="connsiteY4" fmla="*/ 1299461 h 2431575"/>
                        <a:gd name="connsiteX5" fmla="*/ 307593 w 1265535"/>
                        <a:gd name="connsiteY5" fmla="*/ 1183347 h 2431575"/>
                        <a:gd name="connsiteX6" fmla="*/ 235021 w 1265535"/>
                        <a:gd name="connsiteY6" fmla="*/ 1168832 h 2431575"/>
                        <a:gd name="connsiteX7" fmla="*/ 176964 w 1265535"/>
                        <a:gd name="connsiteY7" fmla="*/ 1154318 h 2431575"/>
                        <a:gd name="connsiteX8" fmla="*/ 118907 w 1265535"/>
                        <a:gd name="connsiteY8" fmla="*/ 1038204 h 2431575"/>
                        <a:gd name="connsiteX9" fmla="*/ 60850 w 1265535"/>
                        <a:gd name="connsiteY9" fmla="*/ 849518 h 2431575"/>
                        <a:gd name="connsiteX10" fmla="*/ 31821 w 1265535"/>
                        <a:gd name="connsiteY10" fmla="*/ 544718 h 2431575"/>
                        <a:gd name="connsiteX11" fmla="*/ 31821 w 1265535"/>
                        <a:gd name="connsiteY11" fmla="*/ 297975 h 2431575"/>
                        <a:gd name="connsiteX12" fmla="*/ 2793 w 1265535"/>
                        <a:gd name="connsiteY12" fmla="*/ 22204 h 2431575"/>
                        <a:gd name="connsiteX13" fmla="*/ 2793 w 1265535"/>
                        <a:gd name="connsiteY13" fmla="*/ 36718 h 2431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65535" h="2431575">
                          <a:moveTo>
                            <a:pt x="1265535" y="2431575"/>
                          </a:moveTo>
                          <a:lnTo>
                            <a:pt x="917193" y="2039690"/>
                          </a:lnTo>
                          <a:cubicBezTo>
                            <a:pt x="818012" y="1925995"/>
                            <a:pt x="745440" y="1841328"/>
                            <a:pt x="670450" y="1749404"/>
                          </a:cubicBezTo>
                          <a:cubicBezTo>
                            <a:pt x="595460" y="1657480"/>
                            <a:pt x="518050" y="1563138"/>
                            <a:pt x="467250" y="1488147"/>
                          </a:cubicBezTo>
                          <a:cubicBezTo>
                            <a:pt x="416450" y="1413156"/>
                            <a:pt x="392259" y="1350261"/>
                            <a:pt x="365650" y="1299461"/>
                          </a:cubicBezTo>
                          <a:cubicBezTo>
                            <a:pt x="339041" y="1248661"/>
                            <a:pt x="307593" y="1183347"/>
                            <a:pt x="307593" y="1183347"/>
                          </a:cubicBezTo>
                          <a:cubicBezTo>
                            <a:pt x="285822" y="1161576"/>
                            <a:pt x="235021" y="1168832"/>
                            <a:pt x="235021" y="1168832"/>
                          </a:cubicBezTo>
                          <a:cubicBezTo>
                            <a:pt x="213249" y="1163994"/>
                            <a:pt x="196316" y="1176089"/>
                            <a:pt x="176964" y="1154318"/>
                          </a:cubicBezTo>
                          <a:cubicBezTo>
                            <a:pt x="157612" y="1132547"/>
                            <a:pt x="138259" y="1089004"/>
                            <a:pt x="118907" y="1038204"/>
                          </a:cubicBezTo>
                          <a:cubicBezTo>
                            <a:pt x="99555" y="987404"/>
                            <a:pt x="75364" y="931766"/>
                            <a:pt x="60850" y="849518"/>
                          </a:cubicBezTo>
                          <a:cubicBezTo>
                            <a:pt x="46336" y="767270"/>
                            <a:pt x="36659" y="636642"/>
                            <a:pt x="31821" y="544718"/>
                          </a:cubicBezTo>
                          <a:cubicBezTo>
                            <a:pt x="26983" y="452794"/>
                            <a:pt x="36659" y="385061"/>
                            <a:pt x="31821" y="297975"/>
                          </a:cubicBezTo>
                          <a:cubicBezTo>
                            <a:pt x="26983" y="210889"/>
                            <a:pt x="2793" y="22204"/>
                            <a:pt x="2793" y="22204"/>
                          </a:cubicBezTo>
                          <a:cubicBezTo>
                            <a:pt x="-2045" y="-21339"/>
                            <a:pt x="374" y="7689"/>
                            <a:pt x="2793" y="36718"/>
                          </a:cubicBezTo>
                        </a:path>
                      </a:pathLst>
                    </a:custGeom>
                    <a:noFill/>
                    <a:ln w="127000">
                      <a:solidFill>
                        <a:schemeClr val="accent2">
                          <a:alpha val="6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Freeform 17">
                      <a:extLst>
                        <a:ext uri="{FF2B5EF4-FFF2-40B4-BE49-F238E27FC236}">
                          <a16:creationId xmlns:a16="http://schemas.microsoft.com/office/drawing/2014/main" id="{41AED791-C876-F348-9D32-2E7F2DD08E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8800" y="1027391"/>
                      <a:ext cx="1219200" cy="2017486"/>
                    </a:xfrm>
                    <a:custGeom>
                      <a:avLst/>
                      <a:gdLst>
                        <a:gd name="connsiteX0" fmla="*/ 1219200 w 1219200"/>
                        <a:gd name="connsiteY0" fmla="*/ 2017486 h 2017486"/>
                        <a:gd name="connsiteX1" fmla="*/ 885371 w 1219200"/>
                        <a:gd name="connsiteY1" fmla="*/ 1698171 h 2017486"/>
                        <a:gd name="connsiteX2" fmla="*/ 667657 w 1219200"/>
                        <a:gd name="connsiteY2" fmla="*/ 1451428 h 2017486"/>
                        <a:gd name="connsiteX3" fmla="*/ 406400 w 1219200"/>
                        <a:gd name="connsiteY3" fmla="*/ 1030514 h 2017486"/>
                        <a:gd name="connsiteX4" fmla="*/ 188686 w 1219200"/>
                        <a:gd name="connsiteY4" fmla="*/ 595086 h 2017486"/>
                        <a:gd name="connsiteX5" fmla="*/ 72571 w 1219200"/>
                        <a:gd name="connsiteY5" fmla="*/ 217714 h 2017486"/>
                        <a:gd name="connsiteX6" fmla="*/ 0 w 1219200"/>
                        <a:gd name="connsiteY6" fmla="*/ 0 h 20174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19200" h="2017486">
                          <a:moveTo>
                            <a:pt x="1219200" y="2017486"/>
                          </a:moveTo>
                          <a:cubicBezTo>
                            <a:pt x="1098247" y="1905000"/>
                            <a:pt x="977295" y="1792514"/>
                            <a:pt x="885371" y="1698171"/>
                          </a:cubicBezTo>
                          <a:cubicBezTo>
                            <a:pt x="793447" y="1603828"/>
                            <a:pt x="747485" y="1562704"/>
                            <a:pt x="667657" y="1451428"/>
                          </a:cubicBezTo>
                          <a:cubicBezTo>
                            <a:pt x="587829" y="1340152"/>
                            <a:pt x="486228" y="1173238"/>
                            <a:pt x="406400" y="1030514"/>
                          </a:cubicBezTo>
                          <a:cubicBezTo>
                            <a:pt x="326572" y="887790"/>
                            <a:pt x="244324" y="730553"/>
                            <a:pt x="188686" y="595086"/>
                          </a:cubicBezTo>
                          <a:cubicBezTo>
                            <a:pt x="133048" y="459619"/>
                            <a:pt x="104019" y="316895"/>
                            <a:pt x="72571" y="217714"/>
                          </a:cubicBezTo>
                          <a:cubicBezTo>
                            <a:pt x="41123" y="118533"/>
                            <a:pt x="20561" y="59266"/>
                            <a:pt x="0" y="0"/>
                          </a:cubicBezTo>
                        </a:path>
                      </a:pathLst>
                    </a:custGeom>
                    <a:noFill/>
                    <a:ln w="127000">
                      <a:solidFill>
                        <a:srgbClr val="FF0000">
                          <a:alpha val="46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B2B45558-4486-944B-84BC-FC4B721B30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2861" y="1717863"/>
                    <a:ext cx="416708" cy="1534349"/>
                  </a:xfrm>
                  <a:prstGeom prst="line">
                    <a:avLst/>
                  </a:prstGeom>
                  <a:ln w="127000">
                    <a:solidFill>
                      <a:srgbClr val="00B050">
                        <a:alpha val="58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00254344-7FE4-A346-B61E-1FD3D75167AC}"/>
                    </a:ext>
                  </a:extLst>
                </p:cNvPr>
                <p:cNvSpPr/>
                <p:nvPr/>
              </p:nvSpPr>
              <p:spPr>
                <a:xfrm>
                  <a:off x="3676207" y="2127560"/>
                  <a:ext cx="1219200" cy="2017486"/>
                </a:xfrm>
                <a:custGeom>
                  <a:avLst/>
                  <a:gdLst>
                    <a:gd name="connsiteX0" fmla="*/ 1219200 w 1219200"/>
                    <a:gd name="connsiteY0" fmla="*/ 2017486 h 2017486"/>
                    <a:gd name="connsiteX1" fmla="*/ 885371 w 1219200"/>
                    <a:gd name="connsiteY1" fmla="*/ 1698171 h 2017486"/>
                    <a:gd name="connsiteX2" fmla="*/ 667657 w 1219200"/>
                    <a:gd name="connsiteY2" fmla="*/ 1451428 h 2017486"/>
                    <a:gd name="connsiteX3" fmla="*/ 406400 w 1219200"/>
                    <a:gd name="connsiteY3" fmla="*/ 1030514 h 2017486"/>
                    <a:gd name="connsiteX4" fmla="*/ 188686 w 1219200"/>
                    <a:gd name="connsiteY4" fmla="*/ 595086 h 2017486"/>
                    <a:gd name="connsiteX5" fmla="*/ 72571 w 1219200"/>
                    <a:gd name="connsiteY5" fmla="*/ 217714 h 2017486"/>
                    <a:gd name="connsiteX6" fmla="*/ 0 w 1219200"/>
                    <a:gd name="connsiteY6" fmla="*/ 0 h 2017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9200" h="2017486">
                      <a:moveTo>
                        <a:pt x="1219200" y="2017486"/>
                      </a:moveTo>
                      <a:cubicBezTo>
                        <a:pt x="1098247" y="1905000"/>
                        <a:pt x="977295" y="1792514"/>
                        <a:pt x="885371" y="1698171"/>
                      </a:cubicBezTo>
                      <a:cubicBezTo>
                        <a:pt x="793447" y="1603828"/>
                        <a:pt x="747485" y="1562704"/>
                        <a:pt x="667657" y="1451428"/>
                      </a:cubicBezTo>
                      <a:cubicBezTo>
                        <a:pt x="587829" y="1340152"/>
                        <a:pt x="486228" y="1173238"/>
                        <a:pt x="406400" y="1030514"/>
                      </a:cubicBezTo>
                      <a:cubicBezTo>
                        <a:pt x="326572" y="887790"/>
                        <a:pt x="244324" y="730553"/>
                        <a:pt x="188686" y="595086"/>
                      </a:cubicBezTo>
                      <a:cubicBezTo>
                        <a:pt x="133048" y="459619"/>
                        <a:pt x="104019" y="316895"/>
                        <a:pt x="72571" y="217714"/>
                      </a:cubicBezTo>
                      <a:cubicBezTo>
                        <a:pt x="41123" y="118533"/>
                        <a:pt x="20561" y="59266"/>
                        <a:pt x="0" y="0"/>
                      </a:cubicBezTo>
                    </a:path>
                  </a:pathLst>
                </a:custGeom>
                <a:noFill/>
                <a:ln w="127000">
                  <a:solidFill>
                    <a:schemeClr val="accent1">
                      <a:alpha val="4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389B61D-89F2-614C-ACB9-75CD09944789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6891" y="4969820"/>
                    <a:ext cx="3373956" cy="54747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Generic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2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389B61D-89F2-614C-ACB9-75CD099447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06891" y="4969820"/>
                    <a:ext cx="3373956" cy="5474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67" t="-8108" b="-297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E02973E-023A-A242-BE68-9CDCC62ECE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2459" y="4356046"/>
              <a:ext cx="283419" cy="968693"/>
            </a:xfrm>
            <a:prstGeom prst="line">
              <a:avLst/>
            </a:prstGeom>
            <a:ln w="127000">
              <a:solidFill>
                <a:schemeClr val="bg1">
                  <a:lumMod val="50000"/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7D1894D-91C3-EE47-975A-7D5BC62B4E7A}"/>
                </a:ext>
              </a:extLst>
            </p:cNvPr>
            <p:cNvCxnSpPr>
              <a:cxnSpLocks/>
            </p:cNvCxnSpPr>
            <p:nvPr/>
          </p:nvCxnSpPr>
          <p:spPr>
            <a:xfrm>
              <a:off x="1771995" y="4265555"/>
              <a:ext cx="283419" cy="968693"/>
            </a:xfrm>
            <a:prstGeom prst="line">
              <a:avLst/>
            </a:prstGeom>
            <a:ln w="127000">
              <a:solidFill>
                <a:srgbClr val="7030A0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F2F89D-6D76-D647-A93E-A1A685C93C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4763" y="5249037"/>
              <a:ext cx="905324" cy="518834"/>
            </a:xfrm>
            <a:prstGeom prst="line">
              <a:avLst/>
            </a:prstGeom>
            <a:ln w="127000">
              <a:solidFill>
                <a:srgbClr val="7030A0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336AAB5-2041-E44B-AB65-D40F4A861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227" y="5339528"/>
              <a:ext cx="905324" cy="518834"/>
            </a:xfrm>
            <a:prstGeom prst="line">
              <a:avLst/>
            </a:prstGeom>
            <a:ln w="127000">
              <a:solidFill>
                <a:schemeClr val="bg1">
                  <a:lumMod val="50000"/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D01174-18DB-0E47-9E52-01AB81432347}"/>
                  </a:ext>
                </a:extLst>
              </p:cNvPr>
              <p:cNvSpPr txBox="1"/>
              <p:nvPr/>
            </p:nvSpPr>
            <p:spPr>
              <a:xfrm>
                <a:off x="152399" y="645193"/>
                <a:ext cx="11330609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goes to zero at the critical temperature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D01174-18DB-0E47-9E52-01AB81432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645193"/>
                <a:ext cx="11330609" cy="490199"/>
              </a:xfrm>
              <a:prstGeom prst="rect">
                <a:avLst/>
              </a:prstGeom>
              <a:blipFill>
                <a:blip r:embed="rId7"/>
                <a:stretch>
                  <a:fillRect l="-896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A88C3F-A574-1542-BE44-EBF5BDC5BB48}"/>
                  </a:ext>
                </a:extLst>
              </p:cNvPr>
              <p:cNvSpPr txBox="1"/>
              <p:nvPr/>
            </p:nvSpPr>
            <p:spPr>
              <a:xfrm>
                <a:off x="104932" y="91961"/>
                <a:ext cx="83944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8 -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A88C3F-A574-1542-BE44-EBF5BDC5B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" y="91961"/>
                <a:ext cx="8394492" cy="461665"/>
              </a:xfrm>
              <a:prstGeom prst="rect">
                <a:avLst/>
              </a:prstGeom>
              <a:blipFill>
                <a:blip r:embed="rId8"/>
                <a:stretch>
                  <a:fillRect l="-12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87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A263251-DADF-AA4B-A9A9-4C01D9695EB0}"/>
              </a:ext>
            </a:extLst>
          </p:cNvPr>
          <p:cNvGrpSpPr/>
          <p:nvPr/>
        </p:nvGrpSpPr>
        <p:grpSpPr>
          <a:xfrm>
            <a:off x="120986" y="912222"/>
            <a:ext cx="7839675" cy="5712642"/>
            <a:chOff x="2039430" y="912222"/>
            <a:chExt cx="7839675" cy="571264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6E4633D-1D54-D24E-B0FE-289672E203EA}"/>
                </a:ext>
              </a:extLst>
            </p:cNvPr>
            <p:cNvGrpSpPr/>
            <p:nvPr/>
          </p:nvGrpSpPr>
          <p:grpSpPr>
            <a:xfrm>
              <a:off x="2064003" y="912222"/>
              <a:ext cx="7815102" cy="5712642"/>
              <a:chOff x="2017622" y="876292"/>
              <a:chExt cx="6785721" cy="491597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014ED44-018C-7145-977E-FDD3C20BDA29}"/>
                  </a:ext>
                </a:extLst>
              </p:cNvPr>
              <p:cNvGrpSpPr/>
              <p:nvPr/>
            </p:nvGrpSpPr>
            <p:grpSpPr>
              <a:xfrm>
                <a:off x="2339790" y="876292"/>
                <a:ext cx="6463553" cy="4428565"/>
                <a:chOff x="1335743" y="1362635"/>
                <a:chExt cx="6463553" cy="442856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615DCA9-4680-FB4D-8469-1A084E3437F5}"/>
                    </a:ext>
                  </a:extLst>
                </p:cNvPr>
                <p:cNvCxnSpPr/>
                <p:nvPr/>
              </p:nvCxnSpPr>
              <p:spPr>
                <a:xfrm>
                  <a:off x="1362635" y="1362635"/>
                  <a:ext cx="0" cy="44285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A8CE9F51-0355-124C-AB25-4E8E8DAD7C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35743" y="5764307"/>
                  <a:ext cx="646355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53D9F4-AB94-324A-85B0-79B8C6ED2E93}"/>
                  </a:ext>
                </a:extLst>
              </p:cNvPr>
              <p:cNvSpPr txBox="1"/>
              <p:nvPr/>
            </p:nvSpPr>
            <p:spPr>
              <a:xfrm>
                <a:off x="5276897" y="5330601"/>
                <a:ext cx="24563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8909E-3E71-6745-884C-F4614331BDBF}"/>
                  </a:ext>
                </a:extLst>
              </p:cNvPr>
              <p:cNvSpPr txBox="1"/>
              <p:nvPr/>
            </p:nvSpPr>
            <p:spPr>
              <a:xfrm>
                <a:off x="2017622" y="2185001"/>
                <a:ext cx="24563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8FAF2DD-D068-374D-A8CA-FE5788CA1346}"/>
                  </a:ext>
                </a:extLst>
              </p:cNvPr>
              <p:cNvGrpSpPr/>
              <p:nvPr/>
            </p:nvGrpSpPr>
            <p:grpSpPr>
              <a:xfrm>
                <a:off x="2912748" y="2104837"/>
                <a:ext cx="5781846" cy="1762297"/>
                <a:chOff x="2912748" y="2104837"/>
                <a:chExt cx="5781846" cy="176229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55AB241-F21E-5D42-96E5-AF97293F0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2748" y="2314014"/>
                  <a:ext cx="5781846" cy="155312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32502BE-D7F2-434D-86C5-E1DA0F4AA418}"/>
                        </a:ext>
                      </a:extLst>
                    </p:cNvPr>
                    <p:cNvSpPr txBox="1"/>
                    <p:nvPr/>
                  </p:nvSpPr>
                  <p:spPr>
                    <a:xfrm rot="20784864">
                      <a:off x="5687012" y="2104837"/>
                      <a:ext cx="2379132" cy="7839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=75.4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𝑚𝑜𝑙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32502BE-D7F2-434D-86C5-E1DA0F4AA4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4864">
                      <a:off x="5687012" y="2104837"/>
                      <a:ext cx="2379132" cy="783933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9EE8C97-8527-DB4F-B517-4494E2D6AFC4}"/>
                  </a:ext>
                </a:extLst>
              </p:cNvPr>
              <p:cNvGrpSpPr/>
              <p:nvPr/>
            </p:nvGrpSpPr>
            <p:grpSpPr>
              <a:xfrm>
                <a:off x="2912748" y="3832111"/>
                <a:ext cx="5532005" cy="1022961"/>
                <a:chOff x="2912748" y="2844173"/>
                <a:chExt cx="5532005" cy="1022961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09DEC8A7-1869-F94F-8819-8B17B8F62D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2748" y="3447586"/>
                  <a:ext cx="5532005" cy="4195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EEB7B426-BBEF-7143-942F-C209A8FFB61A}"/>
                        </a:ext>
                      </a:extLst>
                    </p:cNvPr>
                    <p:cNvSpPr txBox="1"/>
                    <p:nvPr/>
                  </p:nvSpPr>
                  <p:spPr>
                    <a:xfrm rot="21367020">
                      <a:off x="5767827" y="2844173"/>
                      <a:ext cx="2379132" cy="7839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=38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𝑚𝑜𝑙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EEB7B426-BBEF-7143-942F-C209A8FFB61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1367020">
                      <a:off x="5767827" y="2844173"/>
                      <a:ext cx="2379132" cy="78393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F86F656-0977-974F-93A8-9DB533522CD2}"/>
                  </a:ext>
                </a:extLst>
              </p:cNvPr>
              <p:cNvGrpSpPr/>
              <p:nvPr/>
            </p:nvGrpSpPr>
            <p:grpSpPr>
              <a:xfrm>
                <a:off x="2819011" y="892019"/>
                <a:ext cx="5625742" cy="880594"/>
                <a:chOff x="2912749" y="2986540"/>
                <a:chExt cx="5625742" cy="880594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ED2EB88-C214-2E4D-A1FD-658282907F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2749" y="3630393"/>
                  <a:ext cx="5625742" cy="2367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8CCA5CEF-1FF1-F54E-B2B9-A436F885FD95}"/>
                        </a:ext>
                      </a:extLst>
                    </p:cNvPr>
                    <p:cNvSpPr txBox="1"/>
                    <p:nvPr/>
                  </p:nvSpPr>
                  <p:spPr>
                    <a:xfrm rot="21439931">
                      <a:off x="5823248" y="2986540"/>
                      <a:ext cx="2379132" cy="7839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=33.6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𝑚𝑜𝑙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8CCA5CEF-1FF1-F54E-B2B9-A436F885FD9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1439931">
                      <a:off x="5823248" y="2986540"/>
                      <a:ext cx="2379132" cy="78393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237F07-B109-F045-B78E-0BF484BA8D57}"/>
                </a:ext>
              </a:extLst>
            </p:cNvPr>
            <p:cNvGrpSpPr/>
            <p:nvPr/>
          </p:nvGrpSpPr>
          <p:grpSpPr>
            <a:xfrm>
              <a:off x="3387777" y="4105835"/>
              <a:ext cx="2828949" cy="1321572"/>
              <a:chOff x="3387777" y="4105835"/>
              <a:chExt cx="2828949" cy="1321572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95351DA-6952-4945-A20B-D12176AB8083}"/>
                  </a:ext>
                </a:extLst>
              </p:cNvPr>
              <p:cNvCxnSpPr/>
              <p:nvPr/>
            </p:nvCxnSpPr>
            <p:spPr>
              <a:xfrm flipV="1">
                <a:off x="4267200" y="4105835"/>
                <a:ext cx="0" cy="1321572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CF2ACF0-E068-694D-83E8-29CF20341BEA}"/>
                      </a:ext>
                    </a:extLst>
                  </p:cNvPr>
                  <p:cNvSpPr txBox="1"/>
                  <p:nvPr/>
                </p:nvSpPr>
                <p:spPr>
                  <a:xfrm>
                    <a:off x="3387777" y="4321131"/>
                    <a:ext cx="2828949" cy="793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6.0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𝑘𝐽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𝑚𝑜𝑙</m:t>
                              </m:r>
                            </m:den>
                          </m:f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CF2ACF0-E068-694D-83E8-29CF20341B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7777" y="4321131"/>
                    <a:ext cx="2828949" cy="7937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D2B13D-23BA-DC4B-A509-64F2FD3E0036}"/>
                </a:ext>
              </a:extLst>
            </p:cNvPr>
            <p:cNvGrpSpPr/>
            <p:nvPr/>
          </p:nvGrpSpPr>
          <p:grpSpPr>
            <a:xfrm>
              <a:off x="3526457" y="1852102"/>
              <a:ext cx="2828949" cy="2184874"/>
              <a:chOff x="3527418" y="3278391"/>
              <a:chExt cx="2828949" cy="218487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008DDFF-03D3-8F4C-8556-3045AB0C88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7200" y="3278391"/>
                <a:ext cx="961" cy="2184874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73B60E4-8599-F841-B9CB-4226F0AABABA}"/>
                      </a:ext>
                    </a:extLst>
                  </p:cNvPr>
                  <p:cNvSpPr txBox="1"/>
                  <p:nvPr/>
                </p:nvSpPr>
                <p:spPr>
                  <a:xfrm>
                    <a:off x="3527418" y="3690369"/>
                    <a:ext cx="2828949" cy="793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4.0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𝑘𝐽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𝑚𝑜𝑙</m:t>
                              </m:r>
                            </m:den>
                          </m:f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73B60E4-8599-F841-B9CB-4226F0AABA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7418" y="3690369"/>
                    <a:ext cx="2828949" cy="7937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B9A40-E32C-AA44-BF15-C70EF2C9DCD0}"/>
                </a:ext>
              </a:extLst>
            </p:cNvPr>
            <p:cNvGrpSpPr/>
            <p:nvPr/>
          </p:nvGrpSpPr>
          <p:grpSpPr>
            <a:xfrm>
              <a:off x="2039430" y="1852102"/>
              <a:ext cx="2828949" cy="3607562"/>
              <a:chOff x="2157226" y="1855703"/>
              <a:chExt cx="2828949" cy="3607562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1CE2B44-9699-6242-A699-58B5DFA142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45355" y="1855703"/>
                <a:ext cx="21845" cy="3607562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7ADB516E-C7F5-BD4B-BA6D-48E8DCE74303}"/>
                      </a:ext>
                    </a:extLst>
                  </p:cNvPr>
                  <p:cNvSpPr txBox="1"/>
                  <p:nvPr/>
                </p:nvSpPr>
                <p:spPr>
                  <a:xfrm>
                    <a:off x="2157226" y="3132528"/>
                    <a:ext cx="2828949" cy="793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0.0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𝑘𝐽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𝑚𝑜𝑙</m:t>
                              </m:r>
                            </m:den>
                          </m:f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7ADB516E-C7F5-BD4B-BA6D-48E8DCE74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7226" y="3132528"/>
                    <a:ext cx="2828949" cy="7937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7DD17B9-2689-8448-ACBF-0813114BF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670" y="1656518"/>
            <a:ext cx="4478223" cy="33917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E3777D-D789-5945-A591-63FDE1C0E250}"/>
                  </a:ext>
                </a:extLst>
              </p:cNvPr>
              <p:cNvSpPr txBox="1"/>
              <p:nvPr/>
            </p:nvSpPr>
            <p:spPr>
              <a:xfrm>
                <a:off x="104932" y="91961"/>
                <a:ext cx="83944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8 -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E3777D-D789-5945-A591-63FDE1C0E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" y="91961"/>
                <a:ext cx="8394492" cy="461665"/>
              </a:xfrm>
              <a:prstGeom prst="rect">
                <a:avLst/>
              </a:prstGeom>
              <a:blipFill>
                <a:blip r:embed="rId9"/>
                <a:stretch>
                  <a:fillRect l="-12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615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506994-2301-A649-B71B-B6E3767FA5EB}"/>
                  </a:ext>
                </a:extLst>
              </p:cNvPr>
              <p:cNvSpPr/>
              <p:nvPr/>
            </p:nvSpPr>
            <p:spPr>
              <a:xfrm>
                <a:off x="196580" y="146823"/>
                <a:ext cx="118804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Week 8 - Python: Calculated how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b="1" dirty="0"/>
                  <a:t>changes as a function of temperature and pressure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506994-2301-A649-B71B-B6E3767FA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80" y="146823"/>
                <a:ext cx="11880432" cy="461665"/>
              </a:xfrm>
              <a:prstGeom prst="rect">
                <a:avLst/>
              </a:prstGeom>
              <a:blipFill>
                <a:blip r:embed="rId2"/>
                <a:stretch>
                  <a:fillRect l="-748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FAE825C-580F-4048-B58B-AF9BB69BE27A}"/>
              </a:ext>
            </a:extLst>
          </p:cNvPr>
          <p:cNvGrpSpPr/>
          <p:nvPr/>
        </p:nvGrpSpPr>
        <p:grpSpPr>
          <a:xfrm>
            <a:off x="246110" y="1656589"/>
            <a:ext cx="11044947" cy="2718580"/>
            <a:chOff x="119748" y="2973602"/>
            <a:chExt cx="11044947" cy="2718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591253A-037F-544C-91E5-9CF02C385937}"/>
                    </a:ext>
                  </a:extLst>
                </p:cNvPr>
                <p:cNvSpPr txBox="1"/>
                <p:nvPr/>
              </p:nvSpPr>
              <p:spPr>
                <a:xfrm>
                  <a:off x="119748" y="3040615"/>
                  <a:ext cx="7687244" cy="2584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2400" dirty="0">
                      <a:ea typeface="Cambria Math" panose="02040503050406030204" pitchFamily="18" charset="0"/>
                    </a:rPr>
                    <a:t>where</a:t>
                  </a:r>
                  <a:endPara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𝑟𝑥𝑛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</m:t>
                          </m:r>
                          <m:nary>
                            <m:nary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</m:e>
                          </m:nary>
                        </m:e>
                      </m:nary>
                    </m:oMath>
                  </a14:m>
                  <a:r>
                    <a:rPr lang="en-US" sz="240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US" sz="2400" dirty="0">
                    <a:ea typeface="Cambria Math" panose="02040503050406030204" pitchFamily="18" charset="0"/>
                  </a:endParaRPr>
                </a:p>
                <a:p>
                  <a:r>
                    <a:rPr lang="en-US" sz="2400" dirty="0">
                      <a:ea typeface="Cambria Math" panose="02040503050406030204" pitchFamily="18" charset="0"/>
                    </a:rPr>
                    <a:t>where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𝑝𝑟𝑜𝑑𝑢𝑐𝑡𝑠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𝑟𝑒𝑎𝑐𝑡𝑎𝑛𝑡𝑠</m:t>
                          </m:r>
                        </m:sup>
                      </m:sSubSup>
                    </m:oMath>
                  </a14:m>
                  <a:r>
                    <a:rPr lang="en-US" sz="2400" dirty="0">
                      <a:solidFill>
                        <a:schemeClr val="accent1"/>
                      </a:solidFill>
                      <a:ea typeface="Cambria Math" panose="02040503050406030204" pitchFamily="18" charset="0"/>
                    </a:rPr>
                    <a:t> </a:t>
                  </a:r>
                  <a:endParaRPr lang="en-US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𝑝𝑟𝑜𝑑𝑢𝑐𝑡𝑠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𝑟𝑒𝑎𝑐𝑡𝑎𝑛𝑡𝑠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591253A-037F-544C-91E5-9CF02C385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48" y="3040615"/>
                  <a:ext cx="7687244" cy="2584554"/>
                </a:xfrm>
                <a:prstGeom prst="rect">
                  <a:avLst/>
                </a:prstGeom>
                <a:blipFill>
                  <a:blip r:embed="rId3"/>
                  <a:stretch>
                    <a:fillRect l="-1155" t="-112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E70887-253F-FB4B-9129-2A51C43077F1}"/>
                </a:ext>
              </a:extLst>
            </p:cNvPr>
            <p:cNvGrpSpPr/>
            <p:nvPr/>
          </p:nvGrpSpPr>
          <p:grpSpPr>
            <a:xfrm>
              <a:off x="7715541" y="2973602"/>
              <a:ext cx="3449154" cy="2718580"/>
              <a:chOff x="7558432" y="3453508"/>
              <a:chExt cx="3449154" cy="27185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3BE170F-A8FB-CB43-9F41-BAF5F9BCA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32" y="3453508"/>
                <a:ext cx="3449154" cy="2718580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3E80BC2-E4DA-EE40-9E43-3AA6632360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18754" y="5208681"/>
                <a:ext cx="864916" cy="640525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C94EB84-1525-E94E-9F98-7B0F5C90B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2503" y="5528943"/>
                <a:ext cx="1247970" cy="320263"/>
              </a:xfrm>
              <a:prstGeom prst="straightConnector1">
                <a:avLst/>
              </a:prstGeom>
              <a:ln w="635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AFA65A2-B673-BA45-831A-46D5C67A6F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81019" y="4656982"/>
                <a:ext cx="29616" cy="816543"/>
              </a:xfrm>
              <a:prstGeom prst="straightConnector1">
                <a:avLst/>
              </a:prstGeom>
              <a:ln w="101600">
                <a:solidFill>
                  <a:schemeClr val="bg2">
                    <a:lumMod val="7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031AE20-1E40-0B4A-A17F-8366661C2D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2650" y="4001178"/>
                <a:ext cx="40519" cy="559470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176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312C6-BEC1-0645-A426-A18D8566F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53" r="33940" b="8343"/>
          <a:stretch/>
        </p:blipFill>
        <p:spPr>
          <a:xfrm>
            <a:off x="5873265" y="2720340"/>
            <a:ext cx="5623560" cy="2377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506994-2301-A649-B71B-B6E3767FA5EB}"/>
              </a:ext>
            </a:extLst>
          </p:cNvPr>
          <p:cNvSpPr/>
          <p:nvPr/>
        </p:nvSpPr>
        <p:spPr>
          <a:xfrm>
            <a:off x="196580" y="146823"/>
            <a:ext cx="8357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Week 8 - Python: Created functions for finding the heat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3DEABB-781B-754A-A6E0-EE61EBDD7FB0}"/>
                  </a:ext>
                </a:extLst>
              </p:cNvPr>
              <p:cNvSpPr txBox="1"/>
              <p:nvPr/>
            </p:nvSpPr>
            <p:spPr>
              <a:xfrm>
                <a:off x="443865" y="717040"/>
                <a:ext cx="102298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Since the differential equation of state for enthalpy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𝑑𝑇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, we created functions that made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3DEABB-781B-754A-A6E0-EE61EBDD7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" y="717040"/>
                <a:ext cx="10229850" cy="830997"/>
              </a:xfrm>
              <a:prstGeom prst="rect">
                <a:avLst/>
              </a:prstGeom>
              <a:blipFill>
                <a:blip r:embed="rId3"/>
                <a:stretch>
                  <a:fillRect l="-993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8992D-A696-7440-B9D1-8A5B0458F045}"/>
                  </a:ext>
                </a:extLst>
              </p:cNvPr>
              <p:cNvSpPr txBox="1"/>
              <p:nvPr/>
            </p:nvSpPr>
            <p:spPr>
              <a:xfrm>
                <a:off x="727710" y="2828892"/>
                <a:ext cx="5413115" cy="13887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Liquid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𝑙𝑖𝑞</m:t>
                        </m:r>
                      </m:sup>
                    </m:sSubSup>
                  </m:oMath>
                </a14:m>
                <a:r>
                  <a:rPr lang="en-US" sz="2000" dirty="0"/>
                  <a:t> = A + B*t + C*t</a:t>
                </a:r>
                <a:r>
                  <a:rPr lang="en-US" sz="2000" baseline="30000" dirty="0"/>
                  <a:t>2</a:t>
                </a:r>
                <a:r>
                  <a:rPr lang="en-US" sz="2000" dirty="0"/>
                  <a:t> + D*t</a:t>
                </a:r>
                <a:r>
                  <a:rPr lang="en-US" sz="2000" baseline="30000" dirty="0"/>
                  <a:t>3</a:t>
                </a:r>
                <a:r>
                  <a:rPr lang="en-US" sz="2000" dirty="0"/>
                  <a:t> + E/t</a:t>
                </a:r>
                <a:r>
                  <a:rPr lang="en-US" sz="2000" baseline="30000" dirty="0"/>
                  <a:t>2</a:t>
                </a:r>
                <a:r>
                  <a:rPr lang="en-US" sz="2000" dirty="0"/>
                  <a:t> (J/mol/K)</a:t>
                </a:r>
              </a:p>
              <a:p>
                <a:r>
                  <a:rPr lang="en-US" sz="2000" dirty="0"/>
                  <a:t>where t is in </a:t>
                </a:r>
                <a:r>
                  <a:rPr lang="en-US" sz="2000" dirty="0" err="1"/>
                  <a:t>milliKelvins</a:t>
                </a:r>
                <a:r>
                  <a:rPr lang="en-US" sz="2000" dirty="0"/>
                  <a:t>, T(K)/1000</a:t>
                </a:r>
              </a:p>
              <a:p>
                <a:r>
                  <a:rPr lang="en-US" sz="2000" dirty="0"/>
                  <a:t>Shomate parameters for liquid water: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8992D-A696-7440-B9D1-8A5B0458F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" y="2828892"/>
                <a:ext cx="5413115" cy="1388778"/>
              </a:xfrm>
              <a:prstGeom prst="rect">
                <a:avLst/>
              </a:prstGeom>
              <a:blipFill>
                <a:blip r:embed="rId4"/>
                <a:stretch>
                  <a:fillRect l="-1171" t="-1802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52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506994-2301-A649-B71B-B6E3767FA5EB}"/>
                  </a:ext>
                </a:extLst>
              </p:cNvPr>
              <p:cNvSpPr/>
              <p:nvPr/>
            </p:nvSpPr>
            <p:spPr>
              <a:xfrm>
                <a:off x="196580" y="146823"/>
                <a:ext cx="10252294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Week 8 - Python: Then used what we knew about heat capacities to get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506994-2301-A649-B71B-B6E3767FA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80" y="146823"/>
                <a:ext cx="10252294" cy="490199"/>
              </a:xfrm>
              <a:prstGeom prst="rect">
                <a:avLst/>
              </a:prstGeom>
              <a:blipFill>
                <a:blip r:embed="rId2"/>
                <a:stretch>
                  <a:fillRect l="-866" t="-7692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78888E2-8E01-EF4A-9FD4-E6DA8AFB7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056391"/>
            <a:ext cx="10031730" cy="53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3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D2CAB4-2A6F-9040-AC7D-FB7E5583349C}"/>
              </a:ext>
            </a:extLst>
          </p:cNvPr>
          <p:cNvSpPr/>
          <p:nvPr/>
        </p:nvSpPr>
        <p:spPr>
          <a:xfrm>
            <a:off x="172995" y="6165502"/>
            <a:ext cx="859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does thermodynamics have to say about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F72A4-E5E5-1D40-8D3F-E36FC500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8" y="606656"/>
            <a:ext cx="9943306" cy="51257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0D2FCB-847B-8141-B689-ABA89E5EA0B2}"/>
              </a:ext>
            </a:extLst>
          </p:cNvPr>
          <p:cNvSpPr txBox="1"/>
          <p:nvPr/>
        </p:nvSpPr>
        <p:spPr>
          <a:xfrm>
            <a:off x="2305448" y="802474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https://climate.nasa.gov/news/3012/nasa-led-study-reveals-the-causes-of-sea-level-rise-since-1900</a:t>
            </a: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CB209-2E1C-4A4C-A7BB-6D8A6F5B8FC9}"/>
              </a:ext>
            </a:extLst>
          </p:cNvPr>
          <p:cNvSpPr txBox="1"/>
          <p:nvPr/>
        </p:nvSpPr>
        <p:spPr>
          <a:xfrm>
            <a:off x="104932" y="91961"/>
            <a:ext cx="839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Phase equilibria</a:t>
            </a:r>
          </a:p>
        </p:txBody>
      </p:sp>
    </p:spTree>
    <p:extLst>
      <p:ext uri="{BB962C8B-B14F-4D97-AF65-F5344CB8AC3E}">
        <p14:creationId xmlns:p14="http://schemas.microsoft.com/office/powerpoint/2010/main" val="3496490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The “Isobaric thermal expansivity”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36458"/>
                <a:ext cx="10381129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temperature,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36458"/>
                <a:ext cx="10381129" cy="693138"/>
              </a:xfrm>
              <a:prstGeom prst="rect">
                <a:avLst/>
              </a:prstGeom>
              <a:blipFill>
                <a:blip r:embed="rId2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846291"/>
                <a:ext cx="7570449" cy="4479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sz="2400" dirty="0"/>
              </a:p>
              <a:p>
                <a:endParaRPr lang="en-US" sz="2400" b="1" dirty="0"/>
              </a:p>
              <a:p>
                <a:r>
                  <a:rPr lang="en-US" sz="2400" b="1" dirty="0"/>
                  <a:t>Application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So if you heat water up 10 degrees, what’s the </a:t>
                </a:r>
                <a:r>
                  <a:rPr lang="en-US" sz="2400" b="1" dirty="0"/>
                  <a:t>relative volume increase</a:t>
                </a:r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Answer:</a:t>
                </a:r>
                <a:endParaRPr lang="en-US" sz="2400" dirty="0"/>
              </a:p>
              <a:p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≈0.21%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846291"/>
                <a:ext cx="7570449" cy="4479560"/>
              </a:xfrm>
              <a:prstGeom prst="rect">
                <a:avLst/>
              </a:prstGeom>
              <a:blipFill>
                <a:blip r:embed="rId3"/>
                <a:stretch>
                  <a:fillRect l="-1340" t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/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/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A568C3-66A6-7C4F-B2B0-B9CDC5E18419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73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104932" y="91961"/>
            <a:ext cx="1096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How thermodynamics frames the idea of heat and 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D9FDD4-5F08-7B48-AC3B-48F7A1BB1D24}"/>
              </a:ext>
            </a:extLst>
          </p:cNvPr>
          <p:cNvGrpSpPr/>
          <p:nvPr/>
        </p:nvGrpSpPr>
        <p:grpSpPr>
          <a:xfrm>
            <a:off x="1740645" y="1362456"/>
            <a:ext cx="1993859" cy="4133087"/>
            <a:chOff x="4405786" y="1487424"/>
            <a:chExt cx="1993859" cy="41330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53C8F4B-247D-1E4C-8618-16999B72CC6A}"/>
                </a:ext>
              </a:extLst>
            </p:cNvPr>
            <p:cNvGrpSpPr/>
            <p:nvPr/>
          </p:nvGrpSpPr>
          <p:grpSpPr>
            <a:xfrm>
              <a:off x="4405786" y="1487424"/>
              <a:ext cx="1061194" cy="4133087"/>
              <a:chOff x="3285153" y="1978730"/>
              <a:chExt cx="1493221" cy="4371091"/>
            </a:xfrm>
          </p:grpSpPr>
          <p:sp>
            <p:nvSpPr>
              <p:cNvPr id="17" name="Can 16">
                <a:extLst>
                  <a:ext uri="{FF2B5EF4-FFF2-40B4-BE49-F238E27FC236}">
                    <a16:creationId xmlns:a16="http://schemas.microsoft.com/office/drawing/2014/main" id="{57DAC6BD-388E-F140-B50D-9EA6084A54A7}"/>
                  </a:ext>
                </a:extLst>
              </p:cNvPr>
              <p:cNvSpPr/>
              <p:nvPr/>
            </p:nvSpPr>
            <p:spPr>
              <a:xfrm>
                <a:off x="3287082" y="3975651"/>
                <a:ext cx="1491289" cy="463825"/>
              </a:xfrm>
              <a:prstGeom prst="can">
                <a:avLst>
                  <a:gd name="adj" fmla="val 3857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an 17">
                <a:extLst>
                  <a:ext uri="{FF2B5EF4-FFF2-40B4-BE49-F238E27FC236}">
                    <a16:creationId xmlns:a16="http://schemas.microsoft.com/office/drawing/2014/main" id="{505DA5F5-31C5-1A4C-9754-F7F8EE588B19}"/>
                  </a:ext>
                </a:extLst>
              </p:cNvPr>
              <p:cNvSpPr/>
              <p:nvPr/>
            </p:nvSpPr>
            <p:spPr>
              <a:xfrm>
                <a:off x="3287084" y="1978730"/>
                <a:ext cx="1491290" cy="4371091"/>
              </a:xfrm>
              <a:prstGeom prst="can">
                <a:avLst>
                  <a:gd name="adj" fmla="val 1549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5DDE661-F8D5-9E45-9EB7-52E643560850}"/>
                  </a:ext>
                </a:extLst>
              </p:cNvPr>
              <p:cNvGrpSpPr/>
              <p:nvPr/>
            </p:nvGrpSpPr>
            <p:grpSpPr>
              <a:xfrm>
                <a:off x="3625218" y="3261926"/>
                <a:ext cx="854526" cy="811089"/>
                <a:chOff x="4009533" y="4043805"/>
                <a:chExt cx="854526" cy="811089"/>
              </a:xfrm>
            </p:grpSpPr>
            <p:sp>
              <p:nvSpPr>
                <p:cNvPr id="21" name="Down Arrow 20">
                  <a:extLst>
                    <a:ext uri="{FF2B5EF4-FFF2-40B4-BE49-F238E27FC236}">
                      <a16:creationId xmlns:a16="http://schemas.microsoft.com/office/drawing/2014/main" id="{A68C29E4-B42A-9C41-8006-05304C302F8E}"/>
                    </a:ext>
                  </a:extLst>
                </p:cNvPr>
                <p:cNvSpPr/>
                <p:nvPr/>
              </p:nvSpPr>
              <p:spPr>
                <a:xfrm>
                  <a:off x="4265788" y="4576486"/>
                  <a:ext cx="298649" cy="278408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25C72171-EB5F-1344-A1BE-75820E5E2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9533" y="4043805"/>
                      <a:ext cx="854526" cy="48825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𝑒𝑥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25C72171-EB5F-1344-A1BE-75820E5E22A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09533" y="4043805"/>
                      <a:ext cx="854526" cy="48825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88375D14-12E6-1945-BF45-1B6698AE2DED}"/>
                      </a:ext>
                    </a:extLst>
                  </p:cNvPr>
                  <p:cNvSpPr/>
                  <p:nvPr/>
                </p:nvSpPr>
                <p:spPr>
                  <a:xfrm>
                    <a:off x="3285153" y="5060587"/>
                    <a:ext cx="1491289" cy="8137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sz="2000" dirty="0"/>
                      <a:t>(system)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88375D14-12E6-1945-BF45-1B6698AE2D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5153" y="5060587"/>
                    <a:ext cx="1491289" cy="81374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952" r="-5952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C485197-BD9F-9942-AF43-8DEC0A923218}"/>
                    </a:ext>
                  </a:extLst>
                </p:cNvPr>
                <p:cNvSpPr/>
                <p:nvPr/>
              </p:nvSpPr>
              <p:spPr>
                <a:xfrm>
                  <a:off x="5792355" y="3236844"/>
                  <a:ext cx="60729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𝑠𝑢𝑟𝑟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C485197-BD9F-9942-AF43-8DEC0A9232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2355" y="3236844"/>
                  <a:ext cx="60729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41" r="-265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C923DA-AA60-D446-8BC7-AEF15C2BA6D7}"/>
                  </a:ext>
                </a:extLst>
              </p:cNvPr>
              <p:cNvSpPr txBox="1"/>
              <p:nvPr/>
            </p:nvSpPr>
            <p:spPr>
              <a:xfrm>
                <a:off x="4888628" y="976585"/>
                <a:ext cx="613317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𝑠𝑢𝑟𝑟</m:t>
                        </m:r>
                      </m:sub>
                    </m:sSub>
                  </m:oMath>
                </a14:m>
                <a:r>
                  <a:rPr lang="en-US" sz="2400" dirty="0"/>
                  <a:t>, equilibrium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the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 is different, system expands or contracts and energy is transferred as </a:t>
                </a:r>
                <a:r>
                  <a:rPr lang="en-US" sz="2400" b="1" dirty="0"/>
                  <a:t>work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C923DA-AA60-D446-8BC7-AEF15C2BA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28" y="976585"/>
                <a:ext cx="6133171" cy="1569660"/>
              </a:xfrm>
              <a:prstGeom prst="rect">
                <a:avLst/>
              </a:prstGeom>
              <a:blipFill>
                <a:blip r:embed="rId5"/>
                <a:stretch>
                  <a:fillRect l="-1446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61463F3-73EB-0B48-9D7E-9610B7C8EBE1}"/>
              </a:ext>
            </a:extLst>
          </p:cNvPr>
          <p:cNvSpPr txBox="1"/>
          <p:nvPr/>
        </p:nvSpPr>
        <p:spPr>
          <a:xfrm>
            <a:off x="3659883" y="4294053"/>
            <a:ext cx="191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3FE004-6EEF-C74E-A506-CF6528AA3E4D}"/>
              </a:ext>
            </a:extLst>
          </p:cNvPr>
          <p:cNvGrpSpPr/>
          <p:nvPr/>
        </p:nvGrpSpPr>
        <p:grpSpPr>
          <a:xfrm>
            <a:off x="5787036" y="4396182"/>
            <a:ext cx="2642904" cy="2331455"/>
            <a:chOff x="6917283" y="3244839"/>
            <a:chExt cx="2642904" cy="23314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73F206E-4F3B-8040-8CAF-4FDCE197D3C3}"/>
                </a:ext>
              </a:extLst>
            </p:cNvPr>
            <p:cNvGrpSpPr/>
            <p:nvPr/>
          </p:nvGrpSpPr>
          <p:grpSpPr>
            <a:xfrm>
              <a:off x="6917283" y="3244839"/>
              <a:ext cx="2642904" cy="2331455"/>
              <a:chOff x="1147177" y="3910460"/>
              <a:chExt cx="3292300" cy="2698574"/>
            </a:xfrm>
          </p:grpSpPr>
          <p:sp>
            <p:nvSpPr>
              <p:cNvPr id="38" name="Donut 37">
                <a:extLst>
                  <a:ext uri="{FF2B5EF4-FFF2-40B4-BE49-F238E27FC236}">
                    <a16:creationId xmlns:a16="http://schemas.microsoft.com/office/drawing/2014/main" id="{9AA584EB-F4D2-E44C-9383-63A1B85B18F8}"/>
                  </a:ext>
                </a:extLst>
              </p:cNvPr>
              <p:cNvSpPr/>
              <p:nvPr/>
            </p:nvSpPr>
            <p:spPr>
              <a:xfrm>
                <a:off x="1606409" y="4479007"/>
                <a:ext cx="2329488" cy="1958814"/>
              </a:xfrm>
              <a:prstGeom prst="donut">
                <a:avLst>
                  <a:gd name="adj" fmla="val 3384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Donut 38">
                <a:extLst>
                  <a:ext uri="{FF2B5EF4-FFF2-40B4-BE49-F238E27FC236}">
                    <a16:creationId xmlns:a16="http://schemas.microsoft.com/office/drawing/2014/main" id="{F77226C3-0E54-C342-941A-5CD283BC6B94}"/>
                  </a:ext>
                </a:extLst>
              </p:cNvPr>
              <p:cNvSpPr/>
              <p:nvPr/>
            </p:nvSpPr>
            <p:spPr>
              <a:xfrm>
                <a:off x="1147177" y="3910460"/>
                <a:ext cx="3292300" cy="2698574"/>
              </a:xfrm>
              <a:prstGeom prst="donut">
                <a:avLst>
                  <a:gd name="adj" fmla="val 207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D43C725-FB0F-BD48-8125-A2596BEEFA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7660" y="4866641"/>
                <a:ext cx="374258" cy="23636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64BF5177-069D-9145-B7C8-CE27B271AB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11197" y="4160981"/>
                <a:ext cx="177305" cy="31858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54DC61B-5DF2-DC4C-9288-EDC6F3304099}"/>
                    </a:ext>
                  </a:extLst>
                </p:cNvPr>
                <p:cNvSpPr/>
                <p:nvPr/>
              </p:nvSpPr>
              <p:spPr>
                <a:xfrm>
                  <a:off x="7707102" y="4103789"/>
                  <a:ext cx="1059821" cy="7694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(system)</a:t>
                  </a: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54DC61B-5DF2-DC4C-9288-EDC6F33040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102" y="4103789"/>
                  <a:ext cx="1059821" cy="769441"/>
                </a:xfrm>
                <a:prstGeom prst="rect">
                  <a:avLst/>
                </a:prstGeom>
                <a:blipFill>
                  <a:blip r:embed="rId6"/>
                  <a:stretch>
                    <a:fillRect l="-5882" r="-5882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EB5A4C5-06CB-8A4A-B6F8-AA6791ED79AD}"/>
                  </a:ext>
                </a:extLst>
              </p:cNvPr>
              <p:cNvSpPr/>
              <p:nvPr/>
            </p:nvSpPr>
            <p:spPr>
              <a:xfrm>
                <a:off x="8793406" y="2766789"/>
                <a:ext cx="2924122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System contracts 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“Surroundings do work on the system”</a:t>
                </a: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EB5A4C5-06CB-8A4A-B6F8-AA6791ED7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06" y="2766789"/>
                <a:ext cx="2924122" cy="1631216"/>
              </a:xfrm>
              <a:prstGeom prst="rect">
                <a:avLst/>
              </a:prstGeom>
              <a:blipFill>
                <a:blip r:embed="rId7"/>
                <a:stretch>
                  <a:fillRect l="-1299" r="-3463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A7949D7-AF4D-5442-827D-1F697972E4AA}"/>
                  </a:ext>
                </a:extLst>
              </p:cNvPr>
              <p:cNvSpPr/>
              <p:nvPr/>
            </p:nvSpPr>
            <p:spPr>
              <a:xfrm>
                <a:off x="5736005" y="2757933"/>
                <a:ext cx="2924123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0070C0"/>
                    </a:solidFill>
                  </a:rPr>
                  <a:t>System expands</a:t>
                </a:r>
              </a:p>
              <a:p>
                <a:pPr algn="ctr"/>
                <a:r>
                  <a:rPr lang="en-US" sz="2000" dirty="0">
                    <a:solidFill>
                      <a:srgbClr val="0070C0"/>
                    </a:solidFill>
                  </a:rPr>
                  <a:t>“System does work on the surroundings”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A7949D7-AF4D-5442-827D-1F697972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005" y="2757933"/>
                <a:ext cx="2924123" cy="1631216"/>
              </a:xfrm>
              <a:prstGeom prst="rect">
                <a:avLst/>
              </a:prstGeom>
              <a:blipFill>
                <a:blip r:embed="rId8"/>
                <a:stretch>
                  <a:fillRect l="-1293" r="-3017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F6C01A29-2A98-1D4C-9077-FB0024D358C8}"/>
              </a:ext>
            </a:extLst>
          </p:cNvPr>
          <p:cNvGrpSpPr/>
          <p:nvPr/>
        </p:nvGrpSpPr>
        <p:grpSpPr>
          <a:xfrm>
            <a:off x="9443875" y="4916504"/>
            <a:ext cx="1870004" cy="1692333"/>
            <a:chOff x="7285933" y="3736039"/>
            <a:chExt cx="1870004" cy="169233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FA3817E-4D6C-884A-BDAF-D2B27E12E799}"/>
                </a:ext>
              </a:extLst>
            </p:cNvPr>
            <p:cNvGrpSpPr/>
            <p:nvPr/>
          </p:nvGrpSpPr>
          <p:grpSpPr>
            <a:xfrm>
              <a:off x="7285933" y="3736039"/>
              <a:ext cx="1870004" cy="1692333"/>
              <a:chOff x="1606409" y="4479007"/>
              <a:chExt cx="2329488" cy="1958814"/>
            </a:xfrm>
          </p:grpSpPr>
          <p:sp>
            <p:nvSpPr>
              <p:cNvPr id="58" name="Donut 57">
                <a:extLst>
                  <a:ext uri="{FF2B5EF4-FFF2-40B4-BE49-F238E27FC236}">
                    <a16:creationId xmlns:a16="http://schemas.microsoft.com/office/drawing/2014/main" id="{4E051B1E-D7DA-714E-985F-C170C674F16D}"/>
                  </a:ext>
                </a:extLst>
              </p:cNvPr>
              <p:cNvSpPr/>
              <p:nvPr/>
            </p:nvSpPr>
            <p:spPr>
              <a:xfrm>
                <a:off x="1606409" y="4479007"/>
                <a:ext cx="2329488" cy="1958814"/>
              </a:xfrm>
              <a:prstGeom prst="donut">
                <a:avLst>
                  <a:gd name="adj" fmla="val 3384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Donut 58">
                <a:extLst>
                  <a:ext uri="{FF2B5EF4-FFF2-40B4-BE49-F238E27FC236}">
                    <a16:creationId xmlns:a16="http://schemas.microsoft.com/office/drawing/2014/main" id="{816BF10E-D106-794E-86D1-0BC6A0D33311}"/>
                  </a:ext>
                </a:extLst>
              </p:cNvPr>
              <p:cNvSpPr/>
              <p:nvPr/>
            </p:nvSpPr>
            <p:spPr>
              <a:xfrm>
                <a:off x="1909998" y="4996606"/>
                <a:ext cx="1722310" cy="1034916"/>
              </a:xfrm>
              <a:prstGeom prst="donut">
                <a:avLst>
                  <a:gd name="adj" fmla="val 5811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4BE761FF-350B-2A4D-B74B-7D14FD883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0415" y="5115911"/>
                <a:ext cx="283900" cy="17018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5FB9B58-7613-9141-BBEA-323BC47C5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876" y="4617497"/>
                <a:ext cx="137544" cy="379109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86EE4EE-8F32-5D4A-8B50-FD3BA6D400BB}"/>
                    </a:ext>
                  </a:extLst>
                </p:cNvPr>
                <p:cNvSpPr/>
                <p:nvPr/>
              </p:nvSpPr>
              <p:spPr>
                <a:xfrm>
                  <a:off x="7707102" y="4181846"/>
                  <a:ext cx="1059821" cy="7694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(system)</a:t>
                  </a: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86EE4EE-8F32-5D4A-8B50-FD3BA6D400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102" y="4181846"/>
                  <a:ext cx="1059821" cy="769441"/>
                </a:xfrm>
                <a:prstGeom prst="rect">
                  <a:avLst/>
                </a:prstGeom>
                <a:blipFill>
                  <a:blip r:embed="rId9"/>
                  <a:stretch>
                    <a:fillRect l="-5882" r="-4706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4080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37474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The “Isothermal compressibility”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temperature,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7" y="1827291"/>
                <a:ext cx="12102353" cy="3378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Application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. So if the deepest part of the ocean has pressure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, what’s the </a:t>
                </a:r>
                <a:r>
                  <a:rPr lang="en-US" sz="2400" b="1" dirty="0"/>
                  <a:t>relative volume change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) there?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Answer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)=−0.05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Meaning, water at the bottom of the ocean is </a:t>
                </a:r>
                <a:r>
                  <a:rPr lang="en-US" sz="2400" b="1" dirty="0"/>
                  <a:t>5% denser </a:t>
                </a:r>
                <a:r>
                  <a:rPr lang="en-US" sz="2400" dirty="0"/>
                  <a:t>due to compression.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" y="1827291"/>
                <a:ext cx="12102353" cy="3378874"/>
              </a:xfrm>
              <a:prstGeom prst="rect">
                <a:avLst/>
              </a:prstGeom>
              <a:blipFill>
                <a:blip r:embed="rId3"/>
                <a:stretch>
                  <a:fillRect l="-839" t="-1128" b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494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50622" y="25523"/>
            <a:ext cx="8862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/>
              <p:nvPr/>
            </p:nvSpPr>
            <p:spPr>
              <a:xfrm>
                <a:off x="50622" y="552778"/>
                <a:ext cx="7641768" cy="3071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</a:t>
                </a:r>
                <a:r>
                  <a:rPr lang="en-US" sz="2400" b="1" dirty="0">
                    <a:ea typeface="Cambria Math" panose="02040503050406030204" pitchFamily="18" charset="0"/>
                  </a:rPr>
                  <a:t> Clapeyron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gives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slope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phase boundary lines: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:r>
                  <a:rPr lang="en-US" sz="2400" dirty="0" err="1"/>
                  <a:t>trs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fus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vap</a:t>
                </a:r>
                <a:r>
                  <a:rPr lang="en-US" sz="2400" dirty="0"/>
                  <a:t>, or sub. For example, see the slope of the the liquid/vapor phase  boundary shown at right.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2" y="552778"/>
                <a:ext cx="7641768" cy="3071995"/>
              </a:xfrm>
              <a:prstGeom prst="rect">
                <a:avLst/>
              </a:prstGeom>
              <a:blipFill>
                <a:blip r:embed="rId2"/>
                <a:stretch>
                  <a:fillRect l="-1161" t="-1646" b="-3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9D14F-66D2-8A4A-B8D0-367C8CE99730}"/>
                  </a:ext>
                </a:extLst>
              </p:cNvPr>
              <p:cNvSpPr/>
              <p:nvPr/>
            </p:nvSpPr>
            <p:spPr>
              <a:xfrm>
                <a:off x="50622" y="3636135"/>
                <a:ext cx="11779428" cy="2917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derived this equation later!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𝑑𝐺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400" dirty="0"/>
                  <a:t>, we got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Then from the thermodynamic definition of entropy,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𝒅𝑺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𝒓𝒆𝒗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𝒓𝒆𝒗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𝒅𝑯</m:t>
                    </m:r>
                  </m:oMath>
                </a14:m>
                <a:r>
                  <a:rPr lang="en-US" sz="2400" dirty="0"/>
                  <a:t> we got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𝒅𝑷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𝒅𝑻</m:t>
                        </m:r>
                      </m:den>
                    </m:f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𝒕𝒓𝒔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𝒕𝒓𝒔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9D14F-66D2-8A4A-B8D0-367C8CE99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2" y="3636135"/>
                <a:ext cx="11779428" cy="2917850"/>
              </a:xfrm>
              <a:prstGeom prst="rect">
                <a:avLst/>
              </a:prstGeom>
              <a:blipFill>
                <a:blip r:embed="rId3"/>
                <a:stretch>
                  <a:fillRect l="-753" t="-1304" r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912456B-C9BC-0A44-AF2C-2510118A93B7}"/>
              </a:ext>
            </a:extLst>
          </p:cNvPr>
          <p:cNvGrpSpPr/>
          <p:nvPr/>
        </p:nvGrpSpPr>
        <p:grpSpPr>
          <a:xfrm>
            <a:off x="7838971" y="689238"/>
            <a:ext cx="3507902" cy="2739762"/>
            <a:chOff x="6353071" y="1697632"/>
            <a:chExt cx="3507902" cy="27397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2A54677-EFAB-7546-B51C-8A168540C335}"/>
                </a:ext>
              </a:extLst>
            </p:cNvPr>
            <p:cNvGrpSpPr/>
            <p:nvPr/>
          </p:nvGrpSpPr>
          <p:grpSpPr>
            <a:xfrm>
              <a:off x="6353071" y="1697632"/>
              <a:ext cx="3507902" cy="2739762"/>
              <a:chOff x="6106886" y="1756247"/>
              <a:chExt cx="3507902" cy="2739762"/>
            </a:xfrm>
          </p:grpSpPr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037B16D8-AA68-6443-B9B6-E1FD2AFD59F8}"/>
                  </a:ext>
                </a:extLst>
              </p:cNvPr>
              <p:cNvSpPr/>
              <p:nvPr/>
            </p:nvSpPr>
            <p:spPr>
              <a:xfrm>
                <a:off x="8606605" y="3051856"/>
                <a:ext cx="433753" cy="443051"/>
              </a:xfrm>
              <a:prstGeom prst="arc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33013C6-0C8A-4342-90FB-5C62C4AF9635}"/>
                  </a:ext>
                </a:extLst>
              </p:cNvPr>
              <p:cNvGrpSpPr/>
              <p:nvPr/>
            </p:nvGrpSpPr>
            <p:grpSpPr>
              <a:xfrm>
                <a:off x="6106886" y="1756247"/>
                <a:ext cx="3507902" cy="2739762"/>
                <a:chOff x="7523513" y="1932093"/>
                <a:chExt cx="3507902" cy="2739762"/>
              </a:xfrm>
            </p:grpSpPr>
            <p:pic>
              <p:nvPicPr>
                <p:cNvPr id="26" name="Picture 2" descr="Image result for phase diagrams">
                  <a:extLst>
                    <a:ext uri="{FF2B5EF4-FFF2-40B4-BE49-F238E27FC236}">
                      <a16:creationId xmlns:a16="http://schemas.microsoft.com/office/drawing/2014/main" id="{A691D461-D6D7-5C45-84A5-42A4BA9287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773" b="5795"/>
                <a:stretch/>
              </p:blipFill>
              <p:spPr bwMode="auto">
                <a:xfrm>
                  <a:off x="7523513" y="1932093"/>
                  <a:ext cx="3507902" cy="27397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934C4BE7-17E2-C44D-8DF6-7749E2CB8D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1489" y="2820338"/>
                      <a:ext cx="875496" cy="69608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934C4BE7-17E2-C44D-8DF6-7749E2CB8DF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81489" y="2820338"/>
                      <a:ext cx="875496" cy="69608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8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9CBD76-78D9-A248-BD35-8A24A825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8795" y="2585877"/>
              <a:ext cx="677619" cy="977938"/>
            </a:xfrm>
            <a:prstGeom prst="line">
              <a:avLst/>
            </a:prstGeom>
            <a:ln w="635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713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50622" y="25523"/>
            <a:ext cx="1140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Integrating the 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/>
              <p:nvPr/>
            </p:nvSpPr>
            <p:spPr>
              <a:xfrm>
                <a:off x="561218" y="1774374"/>
                <a:ext cx="3546868" cy="734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ice-liquid: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1774374"/>
                <a:ext cx="3546868" cy="734625"/>
              </a:xfrm>
              <a:prstGeom prst="rect">
                <a:avLst/>
              </a:prstGeom>
              <a:blipFill>
                <a:blip r:embed="rId2"/>
                <a:stretch>
                  <a:fillRect l="-2500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E45D1E-F7CE-E74B-BBB3-81CC677D4EE4}"/>
                  </a:ext>
                </a:extLst>
              </p:cNvPr>
              <p:cNvSpPr/>
              <p:nvPr/>
            </p:nvSpPr>
            <p:spPr>
              <a:xfrm>
                <a:off x="561218" y="3205416"/>
                <a:ext cx="3885423" cy="73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liquid/vapor: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E45D1E-F7CE-E74B-BBB3-81CC677D4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3205416"/>
                <a:ext cx="3885423" cy="730649"/>
              </a:xfrm>
              <a:prstGeom prst="rect">
                <a:avLst/>
              </a:prstGeom>
              <a:blipFill>
                <a:blip r:embed="rId3"/>
                <a:stretch>
                  <a:fillRect l="-2280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4D0DD2-416E-434C-8572-9749D0B40886}"/>
                  </a:ext>
                </a:extLst>
              </p:cNvPr>
              <p:cNvSpPr/>
              <p:nvPr/>
            </p:nvSpPr>
            <p:spPr>
              <a:xfrm>
                <a:off x="561218" y="4769077"/>
                <a:ext cx="3526350" cy="671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ice/vapor: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𝒔𝒖𝒃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𝒔𝒖𝒃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4D0DD2-416E-434C-8572-9749D0B40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4769077"/>
                <a:ext cx="3526350" cy="671338"/>
              </a:xfrm>
              <a:prstGeom prst="rect">
                <a:avLst/>
              </a:prstGeom>
              <a:blipFill>
                <a:blip r:embed="rId4"/>
                <a:stretch>
                  <a:fillRect l="-2509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2E19834-F414-7942-AF4E-35E6FBAD1E2C}"/>
              </a:ext>
            </a:extLst>
          </p:cNvPr>
          <p:cNvGrpSpPr/>
          <p:nvPr/>
        </p:nvGrpSpPr>
        <p:grpSpPr>
          <a:xfrm>
            <a:off x="5752033" y="2037892"/>
            <a:ext cx="3148181" cy="2988982"/>
            <a:chOff x="5752033" y="2076249"/>
            <a:chExt cx="3148181" cy="29889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971276-5825-554D-9C15-0254CE2FC022}"/>
                </a:ext>
              </a:extLst>
            </p:cNvPr>
            <p:cNvGrpSpPr/>
            <p:nvPr/>
          </p:nvGrpSpPr>
          <p:grpSpPr>
            <a:xfrm>
              <a:off x="5752033" y="2076249"/>
              <a:ext cx="3148181" cy="2988982"/>
              <a:chOff x="4270169" y="240930"/>
              <a:chExt cx="3148181" cy="29889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1227735-1BEB-7D4D-98FC-4F9471A4285E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988982"/>
                <a:chOff x="8122016" y="738525"/>
                <a:chExt cx="3611879" cy="337264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39BBF00-0384-9446-BBFB-E714FCBBE043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3372641"/>
                  <a:chOff x="223734" y="1499666"/>
                  <a:chExt cx="3074185" cy="3352100"/>
                </a:xfrm>
              </p:grpSpPr>
              <p:pic>
                <p:nvPicPr>
                  <p:cNvPr id="31" name="Picture 2" descr="Image result for phase diagrams">
                    <a:extLst>
                      <a:ext uri="{FF2B5EF4-FFF2-40B4-BE49-F238E27FC236}">
                        <a16:creationId xmlns:a16="http://schemas.microsoft.com/office/drawing/2014/main" id="{44D1A258-6F21-4148-BCE2-A2D902B1F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F0F2BFE-F0A4-BD44-B6CE-52E938B5455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1B568F3-25CF-1844-B1AE-24D21E9E69C4}"/>
                      </a:ext>
                    </a:extLst>
                  </p:cNvPr>
                  <p:cNvSpPr/>
                  <p:nvPr/>
                </p:nvSpPr>
                <p:spPr>
                  <a:xfrm>
                    <a:off x="2347899" y="4390101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</p:grp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277215AB-BC0E-614B-AF9F-7B16C3FC12B3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544BB8C0-A6F2-2642-BC20-48F6DE4ABCE8}"/>
                    </a:ext>
                  </a:extLst>
                </p:cNvPr>
                <p:cNvSpPr/>
                <p:nvPr/>
              </p:nvSpPr>
              <p:spPr>
                <a:xfrm>
                  <a:off x="8409904" y="3258355"/>
                  <a:ext cx="991673" cy="402963"/>
                </a:xfrm>
                <a:custGeom>
                  <a:avLst/>
                  <a:gdLst>
                    <a:gd name="connsiteX0" fmla="*/ 0 w 991673"/>
                    <a:gd name="connsiteY0" fmla="*/ 399245 h 402963"/>
                    <a:gd name="connsiteX1" fmla="*/ 218941 w 991673"/>
                    <a:gd name="connsiteY1" fmla="*/ 399245 h 402963"/>
                    <a:gd name="connsiteX2" fmla="*/ 360609 w 991673"/>
                    <a:gd name="connsiteY2" fmla="*/ 360608 h 402963"/>
                    <a:gd name="connsiteX3" fmla="*/ 579550 w 991673"/>
                    <a:gd name="connsiteY3" fmla="*/ 283335 h 402963"/>
                    <a:gd name="connsiteX4" fmla="*/ 721217 w 991673"/>
                    <a:gd name="connsiteY4" fmla="*/ 218941 h 402963"/>
                    <a:gd name="connsiteX5" fmla="*/ 875764 w 991673"/>
                    <a:gd name="connsiteY5" fmla="*/ 103031 h 402963"/>
                    <a:gd name="connsiteX6" fmla="*/ 991673 w 991673"/>
                    <a:gd name="connsiteY6" fmla="*/ 0 h 402963"/>
                    <a:gd name="connsiteX7" fmla="*/ 991673 w 991673"/>
                    <a:gd name="connsiteY7" fmla="*/ 0 h 4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1673" h="402963">
                      <a:moveTo>
                        <a:pt x="0" y="399245"/>
                      </a:moveTo>
                      <a:cubicBezTo>
                        <a:pt x="79419" y="402465"/>
                        <a:pt x="158839" y="405685"/>
                        <a:pt x="218941" y="399245"/>
                      </a:cubicBezTo>
                      <a:cubicBezTo>
                        <a:pt x="279043" y="392805"/>
                        <a:pt x="300508" y="379926"/>
                        <a:pt x="360609" y="360608"/>
                      </a:cubicBezTo>
                      <a:cubicBezTo>
                        <a:pt x="420711" y="341290"/>
                        <a:pt x="519449" y="306946"/>
                        <a:pt x="579550" y="283335"/>
                      </a:cubicBezTo>
                      <a:cubicBezTo>
                        <a:pt x="639651" y="259724"/>
                        <a:pt x="671848" y="248992"/>
                        <a:pt x="721217" y="218941"/>
                      </a:cubicBezTo>
                      <a:cubicBezTo>
                        <a:pt x="770586" y="188890"/>
                        <a:pt x="830688" y="139521"/>
                        <a:pt x="875764" y="103031"/>
                      </a:cubicBezTo>
                      <a:cubicBezTo>
                        <a:pt x="920840" y="66541"/>
                        <a:pt x="991673" y="0"/>
                        <a:pt x="991673" y="0"/>
                      </a:cubicBezTo>
                      <a:lnTo>
                        <a:pt x="991673" y="0"/>
                      </a:lnTo>
                    </a:path>
                  </a:pathLst>
                </a:custGeom>
                <a:noFill/>
                <a:ln w="101600">
                  <a:solidFill>
                    <a:schemeClr val="accent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EB14925-C632-0A4F-B959-634D2B5B3AA6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6D2646-3B49-E241-BBE6-3A7FD6ADDF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407" y="2822298"/>
                <a:ext cx="265948" cy="3296"/>
              </a:xfrm>
              <a:prstGeom prst="line">
                <a:avLst/>
              </a:prstGeom>
              <a:ln w="101600">
                <a:solidFill>
                  <a:schemeClr val="accent2"/>
                </a:solidFill>
                <a:prstDash val="sysDot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66DFA-8DFC-1048-B916-3809F0A69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323" y="2365420"/>
              <a:ext cx="335311" cy="1862929"/>
            </a:xfrm>
            <a:prstGeom prst="line">
              <a:avLst/>
            </a:prstGeom>
            <a:ln w="1270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1B779-468A-9A47-B7EA-A36423EA233B}"/>
                  </a:ext>
                </a:extLst>
              </p:cNvPr>
              <p:cNvSpPr/>
              <p:nvPr/>
            </p:nvSpPr>
            <p:spPr>
              <a:xfrm>
                <a:off x="0" y="780229"/>
                <a:ext cx="12194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It makes sense to start integration at the triple point because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very accurately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1B779-468A-9A47-B7EA-A36423EA2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0229"/>
                <a:ext cx="12194429" cy="461665"/>
              </a:xfrm>
              <a:prstGeom prst="rect">
                <a:avLst/>
              </a:prstGeom>
              <a:blipFill>
                <a:blip r:embed="rId6"/>
                <a:stretch>
                  <a:fillRect l="-729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286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50622" y="25523"/>
            <a:ext cx="1140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Integrating the 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/>
              <p:nvPr/>
            </p:nvSpPr>
            <p:spPr>
              <a:xfrm>
                <a:off x="132029" y="1741255"/>
                <a:ext cx="6170792" cy="1104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Integrating along the ice-liquid phase boundary: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𝑑𝑃</m:t>
                        </m:r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𝑓𝑢𝑠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:r>
                  <a:rPr lang="en-US" sz="2400" dirty="0">
                    <a:solidFill>
                      <a:schemeClr val="accent1"/>
                    </a:solidFill>
                    <a:sym typeface="Wingdings" pitchFamily="2" charset="2"/>
                  </a:rPr>
                  <a:t>Thomson Equation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9" y="1741255"/>
                <a:ext cx="6170792" cy="1104854"/>
              </a:xfrm>
              <a:prstGeom prst="rect">
                <a:avLst/>
              </a:prstGeom>
              <a:blipFill>
                <a:blip r:embed="rId2"/>
                <a:stretch>
                  <a:fillRect l="-9240" t="-25000" r="-616" b="-8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E45D1E-F7CE-E74B-BBB3-81CC677D4EE4}"/>
                  </a:ext>
                </a:extLst>
              </p:cNvPr>
              <p:cNvSpPr/>
              <p:nvPr/>
            </p:nvSpPr>
            <p:spPr>
              <a:xfrm>
                <a:off x="132029" y="3122243"/>
                <a:ext cx="9996198" cy="1034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Integrating along the liquid/vapor phase boundary: 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nary>
                    <m:r>
                      <a:rPr lang="en-US" sz="2400" b="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𝑣𝑎𝑝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𝑛𝑅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:r>
                  <a:rPr lang="en-US" sz="2400" dirty="0">
                    <a:solidFill>
                      <a:srgbClr val="00B050"/>
                    </a:solidFill>
                    <a:sym typeface="Wingdings" pitchFamily="2" charset="2"/>
                  </a:rPr>
                  <a:t>Clausius-Clapeyron equation for liquid-vapor equilibria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E45D1E-F7CE-E74B-BBB3-81CC677D4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9" y="3122243"/>
                <a:ext cx="9996198" cy="1034579"/>
              </a:xfrm>
              <a:prstGeom prst="rect">
                <a:avLst/>
              </a:prstGeom>
              <a:blipFill>
                <a:blip r:embed="rId3"/>
                <a:stretch>
                  <a:fillRect l="-5711" t="-25301" r="-127" b="-96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4D0DD2-416E-434C-8572-9749D0B40886}"/>
                  </a:ext>
                </a:extLst>
              </p:cNvPr>
              <p:cNvSpPr/>
              <p:nvPr/>
            </p:nvSpPr>
            <p:spPr>
              <a:xfrm>
                <a:off x="132029" y="4640032"/>
                <a:ext cx="9886104" cy="1012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Integrating along the ice/vapor phase boundary: 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nary>
                    <m:r>
                      <a:rPr lang="en-US" sz="2400" b="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𝑠𝑢𝑏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𝑛𝑅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:r>
                  <a:rPr lang="en-US" sz="2400" dirty="0">
                    <a:solidFill>
                      <a:schemeClr val="accent2"/>
                    </a:solidFill>
                    <a:sym typeface="Wingdings" pitchFamily="2" charset="2"/>
                  </a:rPr>
                  <a:t>Clausius-Clapeyron equation for solid-vapor equilibria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4D0DD2-416E-434C-8572-9749D0B40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9" y="4640032"/>
                <a:ext cx="9886104" cy="1012906"/>
              </a:xfrm>
              <a:prstGeom prst="rect">
                <a:avLst/>
              </a:prstGeom>
              <a:blipFill>
                <a:blip r:embed="rId4"/>
                <a:stretch>
                  <a:fillRect l="-5777" t="-3000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2E19834-F414-7942-AF4E-35E6FBAD1E2C}"/>
              </a:ext>
            </a:extLst>
          </p:cNvPr>
          <p:cNvGrpSpPr/>
          <p:nvPr/>
        </p:nvGrpSpPr>
        <p:grpSpPr>
          <a:xfrm>
            <a:off x="7946574" y="650550"/>
            <a:ext cx="3148181" cy="2988982"/>
            <a:chOff x="5752033" y="2076249"/>
            <a:chExt cx="3148181" cy="29889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971276-5825-554D-9C15-0254CE2FC022}"/>
                </a:ext>
              </a:extLst>
            </p:cNvPr>
            <p:cNvGrpSpPr/>
            <p:nvPr/>
          </p:nvGrpSpPr>
          <p:grpSpPr>
            <a:xfrm>
              <a:off x="5752033" y="2076249"/>
              <a:ext cx="3148181" cy="2988982"/>
              <a:chOff x="4270169" y="240930"/>
              <a:chExt cx="3148181" cy="29889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1227735-1BEB-7D4D-98FC-4F9471A4285E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988982"/>
                <a:chOff x="8122016" y="738525"/>
                <a:chExt cx="3611879" cy="337264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39BBF00-0384-9446-BBFB-E714FCBBE043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3372641"/>
                  <a:chOff x="223734" y="1499666"/>
                  <a:chExt cx="3074185" cy="3352100"/>
                </a:xfrm>
              </p:grpSpPr>
              <p:pic>
                <p:nvPicPr>
                  <p:cNvPr id="31" name="Picture 2" descr="Image result for phase diagrams">
                    <a:extLst>
                      <a:ext uri="{FF2B5EF4-FFF2-40B4-BE49-F238E27FC236}">
                        <a16:creationId xmlns:a16="http://schemas.microsoft.com/office/drawing/2014/main" id="{44D1A258-6F21-4148-BCE2-A2D902B1F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F0F2BFE-F0A4-BD44-B6CE-52E938B5455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1B568F3-25CF-1844-B1AE-24D21E9E69C4}"/>
                      </a:ext>
                    </a:extLst>
                  </p:cNvPr>
                  <p:cNvSpPr/>
                  <p:nvPr/>
                </p:nvSpPr>
                <p:spPr>
                  <a:xfrm>
                    <a:off x="2347899" y="4390101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</p:grp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277215AB-BC0E-614B-AF9F-7B16C3FC12B3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544BB8C0-A6F2-2642-BC20-48F6DE4ABCE8}"/>
                    </a:ext>
                  </a:extLst>
                </p:cNvPr>
                <p:cNvSpPr/>
                <p:nvPr/>
              </p:nvSpPr>
              <p:spPr>
                <a:xfrm>
                  <a:off x="8409904" y="3258355"/>
                  <a:ext cx="991673" cy="402963"/>
                </a:xfrm>
                <a:custGeom>
                  <a:avLst/>
                  <a:gdLst>
                    <a:gd name="connsiteX0" fmla="*/ 0 w 991673"/>
                    <a:gd name="connsiteY0" fmla="*/ 399245 h 402963"/>
                    <a:gd name="connsiteX1" fmla="*/ 218941 w 991673"/>
                    <a:gd name="connsiteY1" fmla="*/ 399245 h 402963"/>
                    <a:gd name="connsiteX2" fmla="*/ 360609 w 991673"/>
                    <a:gd name="connsiteY2" fmla="*/ 360608 h 402963"/>
                    <a:gd name="connsiteX3" fmla="*/ 579550 w 991673"/>
                    <a:gd name="connsiteY3" fmla="*/ 283335 h 402963"/>
                    <a:gd name="connsiteX4" fmla="*/ 721217 w 991673"/>
                    <a:gd name="connsiteY4" fmla="*/ 218941 h 402963"/>
                    <a:gd name="connsiteX5" fmla="*/ 875764 w 991673"/>
                    <a:gd name="connsiteY5" fmla="*/ 103031 h 402963"/>
                    <a:gd name="connsiteX6" fmla="*/ 991673 w 991673"/>
                    <a:gd name="connsiteY6" fmla="*/ 0 h 402963"/>
                    <a:gd name="connsiteX7" fmla="*/ 991673 w 991673"/>
                    <a:gd name="connsiteY7" fmla="*/ 0 h 4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1673" h="402963">
                      <a:moveTo>
                        <a:pt x="0" y="399245"/>
                      </a:moveTo>
                      <a:cubicBezTo>
                        <a:pt x="79419" y="402465"/>
                        <a:pt x="158839" y="405685"/>
                        <a:pt x="218941" y="399245"/>
                      </a:cubicBezTo>
                      <a:cubicBezTo>
                        <a:pt x="279043" y="392805"/>
                        <a:pt x="300508" y="379926"/>
                        <a:pt x="360609" y="360608"/>
                      </a:cubicBezTo>
                      <a:cubicBezTo>
                        <a:pt x="420711" y="341290"/>
                        <a:pt x="519449" y="306946"/>
                        <a:pt x="579550" y="283335"/>
                      </a:cubicBezTo>
                      <a:cubicBezTo>
                        <a:pt x="639651" y="259724"/>
                        <a:pt x="671848" y="248992"/>
                        <a:pt x="721217" y="218941"/>
                      </a:cubicBezTo>
                      <a:cubicBezTo>
                        <a:pt x="770586" y="188890"/>
                        <a:pt x="830688" y="139521"/>
                        <a:pt x="875764" y="103031"/>
                      </a:cubicBezTo>
                      <a:cubicBezTo>
                        <a:pt x="920840" y="66541"/>
                        <a:pt x="991673" y="0"/>
                        <a:pt x="991673" y="0"/>
                      </a:cubicBezTo>
                      <a:lnTo>
                        <a:pt x="991673" y="0"/>
                      </a:lnTo>
                    </a:path>
                  </a:pathLst>
                </a:custGeom>
                <a:noFill/>
                <a:ln w="101600">
                  <a:solidFill>
                    <a:schemeClr val="accent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EB14925-C632-0A4F-B959-634D2B5B3AA6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6D2646-3B49-E241-BBE6-3A7FD6ADDF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407" y="2822298"/>
                <a:ext cx="265948" cy="3296"/>
              </a:xfrm>
              <a:prstGeom prst="line">
                <a:avLst/>
              </a:prstGeom>
              <a:ln w="101600">
                <a:solidFill>
                  <a:schemeClr val="accent2"/>
                </a:solidFill>
                <a:prstDash val="sysDot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66DFA-8DFC-1048-B916-3809F0A69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323" y="2365420"/>
              <a:ext cx="335311" cy="1862929"/>
            </a:xfrm>
            <a:prstGeom prst="line">
              <a:avLst/>
            </a:prstGeom>
            <a:ln w="1270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1B779-468A-9A47-B7EA-A36423EA233B}"/>
                  </a:ext>
                </a:extLst>
              </p:cNvPr>
              <p:cNvSpPr/>
              <p:nvPr/>
            </p:nvSpPr>
            <p:spPr>
              <a:xfrm>
                <a:off x="0" y="780229"/>
                <a:ext cx="3471463" cy="671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Clapeyron: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𝑑𝑃</m:t>
                    </m:r>
                    <m:r>
                      <a:rPr lang="en-US" sz="2400" b="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𝑡𝑟𝑠</m:t>
                            </m:r>
                          </m:sub>
                        </m:sSub>
                      </m:num>
                      <m:den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𝑡𝑟𝑠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𝑑𝑇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1B779-468A-9A47-B7EA-A36423EA2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0229"/>
                <a:ext cx="3471463" cy="671787"/>
              </a:xfrm>
              <a:prstGeom prst="rect">
                <a:avLst/>
              </a:prstGeom>
              <a:blipFill>
                <a:blip r:embed="rId6"/>
                <a:stretch>
                  <a:fillRect l="-2920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488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2A2E7E1-E0E0-914C-9E8E-8DE72E1C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1055028"/>
            <a:ext cx="7439978" cy="55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CC672D-6F2E-534B-B1C2-32946EC53314}"/>
              </a:ext>
            </a:extLst>
          </p:cNvPr>
          <p:cNvSpPr/>
          <p:nvPr/>
        </p:nvSpPr>
        <p:spPr>
          <a:xfrm>
            <a:off x="196580" y="146823"/>
            <a:ext cx="8165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Week 9 – Python: We constructed phase diagrams from all this</a:t>
            </a:r>
          </a:p>
        </p:txBody>
      </p:sp>
    </p:spTree>
    <p:extLst>
      <p:ext uri="{BB962C8B-B14F-4D97-AF65-F5344CB8AC3E}">
        <p14:creationId xmlns:p14="http://schemas.microsoft.com/office/powerpoint/2010/main" val="3415202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F58393-2D85-5947-8843-A9811AFB2677}"/>
              </a:ext>
            </a:extLst>
          </p:cNvPr>
          <p:cNvGrpSpPr/>
          <p:nvPr/>
        </p:nvGrpSpPr>
        <p:grpSpPr>
          <a:xfrm>
            <a:off x="131351" y="3564809"/>
            <a:ext cx="5539450" cy="3323250"/>
            <a:chOff x="-671374" y="3615454"/>
            <a:chExt cx="5019094" cy="312824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0CA171-5BFD-7F40-9C7D-27F691762385}"/>
                </a:ext>
              </a:extLst>
            </p:cNvPr>
            <p:cNvGrpSpPr/>
            <p:nvPr/>
          </p:nvGrpSpPr>
          <p:grpSpPr>
            <a:xfrm>
              <a:off x="-671374" y="3615454"/>
              <a:ext cx="5019094" cy="3128246"/>
              <a:chOff x="5780079" y="2116707"/>
              <a:chExt cx="5586259" cy="3750871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4864421-4E00-C146-8001-B9E41D237073}"/>
                  </a:ext>
                </a:extLst>
              </p:cNvPr>
              <p:cNvGrpSpPr/>
              <p:nvPr/>
            </p:nvGrpSpPr>
            <p:grpSpPr>
              <a:xfrm>
                <a:off x="6908967" y="2116707"/>
                <a:ext cx="4457371" cy="3750871"/>
                <a:chOff x="3460831" y="277792"/>
                <a:chExt cx="5888240" cy="4954945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81FCDB77-552B-744F-A4F5-DCC84C4476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460831" y="277792"/>
                  <a:ext cx="5888240" cy="4954945"/>
                </a:xfrm>
                <a:prstGeom prst="rect">
                  <a:avLst/>
                </a:prstGeom>
              </p:spPr>
            </p:pic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BF44494D-8182-654C-8878-5279A12ACB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828323" y="2976355"/>
                  <a:ext cx="669146" cy="368981"/>
                </a:xfrm>
                <a:prstGeom prst="line">
                  <a:avLst/>
                </a:prstGeom>
                <a:ln w="127000">
                  <a:solidFill>
                    <a:srgbClr val="00B050">
                      <a:alpha val="5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B5CEE9E-1398-164E-B340-5050AEC40A67}"/>
                  </a:ext>
                </a:extLst>
              </p:cNvPr>
              <p:cNvSpPr txBox="1"/>
              <p:nvPr/>
            </p:nvSpPr>
            <p:spPr>
              <a:xfrm>
                <a:off x="5780079" y="2546013"/>
                <a:ext cx="1638510" cy="125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Generic indicator diagram</a:t>
                </a:r>
              </a:p>
            </p:txBody>
          </p: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CE3B2D8-3862-9E47-AD23-449B273386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3788" y="5031127"/>
              <a:ext cx="397174" cy="183326"/>
            </a:xfrm>
            <a:prstGeom prst="line">
              <a:avLst/>
            </a:prstGeom>
            <a:ln w="127000">
              <a:solidFill>
                <a:srgbClr val="00B050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4FF310-A1A4-0740-8F32-6D5B86FBF9FA}"/>
              </a:ext>
            </a:extLst>
          </p:cNvPr>
          <p:cNvSpPr txBox="1"/>
          <p:nvPr/>
        </p:nvSpPr>
        <p:spPr>
          <a:xfrm>
            <a:off x="50622" y="25522"/>
            <a:ext cx="1126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Multiple ways of thinking about the liquid-vapor phase boundary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7D037C-2F79-B045-8ACA-1D2C934E705C}"/>
                  </a:ext>
                </a:extLst>
              </p:cNvPr>
              <p:cNvSpPr txBox="1"/>
              <p:nvPr/>
            </p:nvSpPr>
            <p:spPr>
              <a:xfrm>
                <a:off x="4172494" y="431735"/>
                <a:ext cx="7989298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pressure that forms the liquid/vapor phase boundary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200" dirty="0"/>
                  <a:t>) …</a:t>
                </a:r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b="0" dirty="0"/>
                  <a:t>Is</a:t>
                </a:r>
                <a:r>
                  <a:rPr lang="en-US" sz="2200" dirty="0"/>
                  <a:t> the pressure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200" dirty="0"/>
                  <a:t>) of the gaseous form of a substance in equilibrium with its liquid form.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Is also the pressure that we indicate in the two-phase region of a </a:t>
                </a:r>
                <a:r>
                  <a:rPr lang="en-US" sz="2200" b="1" dirty="0"/>
                  <a:t>generic indicator diagram</a:t>
                </a:r>
                <a:r>
                  <a:rPr lang="en-US" sz="22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Is strongly temperature dependent: </a:t>
                </a:r>
                <a:r>
                  <a:rPr lang="en-US" sz="2200" b="1" dirty="0"/>
                  <a:t>warm air “holds more water vapor” than cold air </a:t>
                </a:r>
                <a:r>
                  <a:rPr lang="en-US" sz="2200" dirty="0"/>
                  <a:t>(even though you don’t need air to come to this conclusion).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Is sometimes referred to as the “</a:t>
                </a:r>
                <a:r>
                  <a:rPr lang="en-US" sz="2200" b="1" dirty="0"/>
                  <a:t>Clausius-Clapeyron</a:t>
                </a:r>
                <a:r>
                  <a:rPr lang="en-US" sz="2200" dirty="0"/>
                  <a:t>” curve, even though Clausius-Clapeyron is really a theoretical result.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7D037C-2F79-B045-8ACA-1D2C934E7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94" y="431735"/>
                <a:ext cx="7989298" cy="3477875"/>
              </a:xfrm>
              <a:prstGeom prst="rect">
                <a:avLst/>
              </a:prstGeom>
              <a:blipFill>
                <a:blip r:embed="rId3"/>
                <a:stretch>
                  <a:fillRect l="-952" t="-1460" r="-952" b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5A1BE4C-4F4F-9744-9915-78ADAADB3699}"/>
              </a:ext>
            </a:extLst>
          </p:cNvPr>
          <p:cNvGrpSpPr/>
          <p:nvPr/>
        </p:nvGrpSpPr>
        <p:grpSpPr>
          <a:xfrm>
            <a:off x="522142" y="703746"/>
            <a:ext cx="3241477" cy="2947795"/>
            <a:chOff x="569686" y="580615"/>
            <a:chExt cx="4148646" cy="46990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A58A6D-925D-2343-9CD6-88B02908C370}"/>
                </a:ext>
              </a:extLst>
            </p:cNvPr>
            <p:cNvSpPr txBox="1"/>
            <p:nvPr/>
          </p:nvSpPr>
          <p:spPr>
            <a:xfrm>
              <a:off x="643933" y="2818715"/>
              <a:ext cx="3996852" cy="2405114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AA7134-4B24-3A4D-BF7F-A5389D9194F1}"/>
                </a:ext>
              </a:extLst>
            </p:cNvPr>
            <p:cNvGrpSpPr/>
            <p:nvPr/>
          </p:nvGrpSpPr>
          <p:grpSpPr>
            <a:xfrm>
              <a:off x="569686" y="580615"/>
              <a:ext cx="4148646" cy="4699000"/>
              <a:chOff x="584200" y="1193800"/>
              <a:chExt cx="4148646" cy="46990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3734826-4DDE-6543-9FCB-345424C6CF4A}"/>
                  </a:ext>
                </a:extLst>
              </p:cNvPr>
              <p:cNvGrpSpPr/>
              <p:nvPr/>
            </p:nvGrpSpPr>
            <p:grpSpPr>
              <a:xfrm>
                <a:off x="584200" y="1193800"/>
                <a:ext cx="4148646" cy="4699000"/>
                <a:chOff x="3009900" y="1244600"/>
                <a:chExt cx="5740400" cy="461010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9391AAF2-63EE-8D44-B1A8-6570EC23E0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62500" y="3251200"/>
                  <a:ext cx="0" cy="787400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Frame 43">
                  <a:extLst>
                    <a:ext uri="{FF2B5EF4-FFF2-40B4-BE49-F238E27FC236}">
                      <a16:creationId xmlns:a16="http://schemas.microsoft.com/office/drawing/2014/main" id="{5FE8912C-FFE9-154D-BC45-24A0E64577E5}"/>
                    </a:ext>
                  </a:extLst>
                </p:cNvPr>
                <p:cNvSpPr/>
                <p:nvPr/>
              </p:nvSpPr>
              <p:spPr>
                <a:xfrm>
                  <a:off x="3009900" y="1244600"/>
                  <a:ext cx="5740400" cy="4610100"/>
                </a:xfrm>
                <a:prstGeom prst="frame">
                  <a:avLst>
                    <a:gd name="adj1" fmla="val 1205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1ED5DA9-AF06-654E-BB08-9DD19D3DD707}"/>
                    </a:ext>
                  </a:extLst>
                </p:cNvPr>
                <p:cNvSpPr txBox="1"/>
                <p:nvPr/>
              </p:nvSpPr>
              <p:spPr>
                <a:xfrm>
                  <a:off x="5199577" y="4789958"/>
                  <a:ext cx="22479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Pure A</a:t>
                  </a:r>
                  <a:r>
                    <a:rPr lang="en-US" sz="2400" i="1" dirty="0"/>
                    <a:t>(l)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FF5CE0CF-570B-1B4D-B631-C311793942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1577" y="1844411"/>
                      <a:ext cx="2735425" cy="7220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a14:m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FF5CE0CF-570B-1B4D-B631-C311793942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1577" y="1844411"/>
                      <a:ext cx="2735425" cy="72200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820" b="-54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37EE6067-0274-ED4A-A46B-716C59332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40200" y="3155950"/>
                  <a:ext cx="0" cy="787400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4B829E2-3FA7-B64E-BB9C-BAAD6AF1225B}"/>
                    </a:ext>
                  </a:extLst>
                </p:cNvPr>
                <p:cNvSpPr txBox="1"/>
                <p:nvPr/>
              </p:nvSpPr>
              <p:spPr>
                <a:xfrm>
                  <a:off x="3827177" y="2526228"/>
                  <a:ext cx="432873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A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54BFE1-E500-9C4C-908B-8668194D447E}"/>
                    </a:ext>
                  </a:extLst>
                </p:cNvPr>
                <p:cNvSpPr txBox="1"/>
                <p:nvPr/>
              </p:nvSpPr>
              <p:spPr>
                <a:xfrm>
                  <a:off x="4465096" y="2602666"/>
                  <a:ext cx="432873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A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CB1502C-017C-2A4E-9F58-0E12994A5E22}"/>
                    </a:ext>
                  </a:extLst>
                </p:cNvPr>
                <p:cNvSpPr txBox="1"/>
                <p:nvPr/>
              </p:nvSpPr>
              <p:spPr>
                <a:xfrm>
                  <a:off x="5270501" y="3804506"/>
                  <a:ext cx="4328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A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B98EA51-3EC7-4945-BDC0-B4B243628EE7}"/>
                    </a:ext>
                  </a:extLst>
                </p:cNvPr>
                <p:cNvSpPr txBox="1"/>
                <p:nvPr/>
              </p:nvSpPr>
              <p:spPr>
                <a:xfrm>
                  <a:off x="5974771" y="3953643"/>
                  <a:ext cx="4328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A</a:t>
                  </a:r>
                </a:p>
              </p:txBody>
            </p: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8A15E763-8F20-404D-A267-CCAC907AF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86937" y="3080606"/>
                  <a:ext cx="0" cy="723900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13804D32-FD2A-7A40-9D0D-F691275E3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10837" y="3181350"/>
                  <a:ext cx="0" cy="723900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4AEE7A-119F-6F49-8A01-8158FF2DDC10}"/>
                  </a:ext>
                </a:extLst>
              </p:cNvPr>
              <p:cNvSpPr/>
              <p:nvPr/>
            </p:nvSpPr>
            <p:spPr>
              <a:xfrm>
                <a:off x="765969" y="1518132"/>
                <a:ext cx="1084853" cy="735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A(</a:t>
                </a:r>
                <a:r>
                  <a:rPr lang="en-US" sz="2400" i="1" dirty="0"/>
                  <a:t>g</a:t>
                </a:r>
                <a:r>
                  <a:rPr lang="en-US" sz="2400" dirty="0"/>
                  <a:t>)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5D319D4-1775-9E41-8429-D05CA1FE51FE}"/>
                </a:ext>
              </a:extLst>
            </p:cNvPr>
            <p:cNvGrpSpPr/>
            <p:nvPr/>
          </p:nvGrpSpPr>
          <p:grpSpPr>
            <a:xfrm>
              <a:off x="1302280" y="3131991"/>
              <a:ext cx="2986654" cy="1906393"/>
              <a:chOff x="1302280" y="3131991"/>
              <a:chExt cx="2986654" cy="190639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CADD66-537A-4D42-97EF-004CAEFAD9AC}"/>
                  </a:ext>
                </a:extLst>
              </p:cNvPr>
              <p:cNvSpPr txBox="1"/>
              <p:nvPr/>
            </p:nvSpPr>
            <p:spPr>
              <a:xfrm>
                <a:off x="3976092" y="3131991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545E0E-CBB1-1C49-9317-836243CD902B}"/>
                  </a:ext>
                </a:extLst>
              </p:cNvPr>
              <p:cNvSpPr txBox="1"/>
              <p:nvPr/>
            </p:nvSpPr>
            <p:spPr>
              <a:xfrm>
                <a:off x="1302280" y="3745143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FE5B06-7373-924F-AD01-33E81A8585AE}"/>
                  </a:ext>
                </a:extLst>
              </p:cNvPr>
              <p:cNvSpPr txBox="1"/>
              <p:nvPr/>
            </p:nvSpPr>
            <p:spPr>
              <a:xfrm>
                <a:off x="3789028" y="4567816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B60B72-FF19-874A-B3EA-94CE14AB089A}"/>
                  </a:ext>
                </a:extLst>
              </p:cNvPr>
              <p:cNvSpPr txBox="1"/>
              <p:nvPr/>
            </p:nvSpPr>
            <p:spPr>
              <a:xfrm>
                <a:off x="1524909" y="4552345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6C4330-1776-B94C-BB5D-7F3CA2EA2D03}"/>
              </a:ext>
            </a:extLst>
          </p:cNvPr>
          <p:cNvGrpSpPr/>
          <p:nvPr/>
        </p:nvGrpSpPr>
        <p:grpSpPr>
          <a:xfrm>
            <a:off x="6096000" y="3908155"/>
            <a:ext cx="4845220" cy="3072065"/>
            <a:chOff x="4195746" y="533971"/>
            <a:chExt cx="3566114" cy="254595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0078579-8C3A-224B-A81D-A91A4717262D}"/>
                </a:ext>
              </a:extLst>
            </p:cNvPr>
            <p:cNvGrpSpPr/>
            <p:nvPr/>
          </p:nvGrpSpPr>
          <p:grpSpPr>
            <a:xfrm>
              <a:off x="4195746" y="533971"/>
              <a:ext cx="3566114" cy="2545953"/>
              <a:chOff x="8036632" y="1069180"/>
              <a:chExt cx="4091370" cy="2872746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885F7F7-5B35-604D-8AF8-0DE8F0E1E87A}"/>
                  </a:ext>
                </a:extLst>
              </p:cNvPr>
              <p:cNvGrpSpPr/>
              <p:nvPr/>
            </p:nvGrpSpPr>
            <p:grpSpPr>
              <a:xfrm>
                <a:off x="8036632" y="1069180"/>
                <a:ext cx="4091370" cy="2872746"/>
                <a:chOff x="151061" y="1828307"/>
                <a:chExt cx="3482295" cy="2855250"/>
              </a:xfrm>
            </p:grpSpPr>
            <p:pic>
              <p:nvPicPr>
                <p:cNvPr id="62" name="Picture 2" descr="Image result for phase diagrams">
                  <a:extLst>
                    <a:ext uri="{FF2B5EF4-FFF2-40B4-BE49-F238E27FC236}">
                      <a16:creationId xmlns:a16="http://schemas.microsoft.com/office/drawing/2014/main" id="{CDE9E034-98ED-0D43-B62D-1A97354420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773" b="5795"/>
                <a:stretch/>
              </p:blipFill>
              <p:spPr bwMode="auto">
                <a:xfrm>
                  <a:off x="406438" y="1828307"/>
                  <a:ext cx="2891481" cy="26324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C75F3DED-549D-8945-AD74-6435DB1B05E8}"/>
                    </a:ext>
                  </a:extLst>
                </p:cNvPr>
                <p:cNvSpPr/>
                <p:nvPr/>
              </p:nvSpPr>
              <p:spPr>
                <a:xfrm>
                  <a:off x="151061" y="2242001"/>
                  <a:ext cx="3433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/>
                    <a:t>P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CB8D77A-6873-EF4D-B1EC-B01D76204339}"/>
                    </a:ext>
                  </a:extLst>
                </p:cNvPr>
                <p:cNvSpPr/>
                <p:nvPr/>
              </p:nvSpPr>
              <p:spPr>
                <a:xfrm>
                  <a:off x="3298008" y="4221892"/>
                  <a:ext cx="33534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/>
                    <a:t>T</a:t>
                  </a:r>
                </a:p>
              </p:txBody>
            </p:sp>
          </p:grp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4DE7DD1E-11C0-0447-BE40-8BCBFB5C2427}"/>
                  </a:ext>
                </a:extLst>
              </p:cNvPr>
              <p:cNvSpPr/>
              <p:nvPr/>
            </p:nvSpPr>
            <p:spPr>
              <a:xfrm>
                <a:off x="9483213" y="1968497"/>
                <a:ext cx="1823428" cy="1241951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3180E10-7E3B-F648-8FC4-9DC0A6031504}"/>
                </a:ext>
              </a:extLst>
            </p:cNvPr>
            <p:cNvCxnSpPr>
              <a:cxnSpLocks/>
              <a:stCxn id="61" idx="5"/>
            </p:cNvCxnSpPr>
            <p:nvPr/>
          </p:nvCxnSpPr>
          <p:spPr>
            <a:xfrm flipV="1">
              <a:off x="6806386" y="1228099"/>
              <a:ext cx="300338" cy="510811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B07ADAE-9783-6C43-ADFE-6517497BD1DA}"/>
                  </a:ext>
                </a:extLst>
              </p:cNvPr>
              <p:cNvSpPr txBox="1"/>
              <p:nvPr/>
            </p:nvSpPr>
            <p:spPr>
              <a:xfrm>
                <a:off x="9643033" y="4980797"/>
                <a:ext cx="1234146" cy="469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B07ADAE-9783-6C43-ADFE-6517497BD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033" y="4980797"/>
                <a:ext cx="1234146" cy="469809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31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50622" y="25522"/>
            <a:ext cx="1096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Raoult’s Law and the Clausius-Clapeyron curve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B28F9D-398C-794F-9577-FF3160DDFA79}"/>
              </a:ext>
            </a:extLst>
          </p:cNvPr>
          <p:cNvGrpSpPr/>
          <p:nvPr/>
        </p:nvGrpSpPr>
        <p:grpSpPr>
          <a:xfrm>
            <a:off x="6696253" y="559807"/>
            <a:ext cx="4585821" cy="4699000"/>
            <a:chOff x="6696253" y="559807"/>
            <a:chExt cx="4585821" cy="469900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93EB35-2E0F-8E43-BF71-CB8F81FF5343}"/>
                </a:ext>
              </a:extLst>
            </p:cNvPr>
            <p:cNvSpPr txBox="1"/>
            <p:nvPr/>
          </p:nvSpPr>
          <p:spPr>
            <a:xfrm>
              <a:off x="6772057" y="2777870"/>
              <a:ext cx="3996852" cy="2405114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2DCABEF-C6D1-9C4E-9C91-B0B8A6850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1480" y="3099370"/>
              <a:ext cx="0" cy="272494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BC3DD8-122F-684D-A8E9-87B6977C5889}"/>
                </a:ext>
              </a:extLst>
            </p:cNvPr>
            <p:cNvSpPr txBox="1"/>
            <p:nvPr/>
          </p:nvSpPr>
          <p:spPr>
            <a:xfrm>
              <a:off x="10134383" y="3807238"/>
              <a:ext cx="312842" cy="4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BF74F8-4460-4043-A59D-84DD43D8727C}"/>
                </a:ext>
              </a:extLst>
            </p:cNvPr>
            <p:cNvSpPr txBox="1"/>
            <p:nvPr/>
          </p:nvSpPr>
          <p:spPr>
            <a:xfrm>
              <a:off x="8914669" y="3276003"/>
              <a:ext cx="312842" cy="4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88173DF-E417-4E4D-9461-5B715F018027}"/>
                </a:ext>
              </a:extLst>
            </p:cNvPr>
            <p:cNvGrpSpPr/>
            <p:nvPr/>
          </p:nvGrpSpPr>
          <p:grpSpPr>
            <a:xfrm>
              <a:off x="7455775" y="3166456"/>
              <a:ext cx="2986654" cy="1906393"/>
              <a:chOff x="1302280" y="3131991"/>
              <a:chExt cx="2986654" cy="1906393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02E1394-760D-974D-9FB5-170BD28F819B}"/>
                  </a:ext>
                </a:extLst>
              </p:cNvPr>
              <p:cNvSpPr txBox="1"/>
              <p:nvPr/>
            </p:nvSpPr>
            <p:spPr>
              <a:xfrm>
                <a:off x="3976092" y="3131991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69A0C07-C013-8D44-8395-9F2392427ABA}"/>
                  </a:ext>
                </a:extLst>
              </p:cNvPr>
              <p:cNvSpPr txBox="1"/>
              <p:nvPr/>
            </p:nvSpPr>
            <p:spPr>
              <a:xfrm>
                <a:off x="1302280" y="3745143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B7C304E-285F-5343-910D-6F0919E15DDB}"/>
                  </a:ext>
                </a:extLst>
              </p:cNvPr>
              <p:cNvSpPr txBox="1"/>
              <p:nvPr/>
            </p:nvSpPr>
            <p:spPr>
              <a:xfrm>
                <a:off x="3789028" y="4567816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09F4DCF-0EAF-0745-B0CE-EED07BD5E31C}"/>
                  </a:ext>
                </a:extLst>
              </p:cNvPr>
              <p:cNvSpPr txBox="1"/>
              <p:nvPr/>
            </p:nvSpPr>
            <p:spPr>
              <a:xfrm>
                <a:off x="1524909" y="4552345"/>
                <a:ext cx="312842" cy="47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2F48411-B56B-7C4C-9B47-CA93E74FD87B}"/>
                </a:ext>
              </a:extLst>
            </p:cNvPr>
            <p:cNvGrpSpPr/>
            <p:nvPr/>
          </p:nvGrpSpPr>
          <p:grpSpPr>
            <a:xfrm>
              <a:off x="6696253" y="559807"/>
              <a:ext cx="4585821" cy="4699000"/>
              <a:chOff x="6696253" y="559807"/>
              <a:chExt cx="4585821" cy="4699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2C050E6-9D7C-FF49-AEA4-7C05927710D1}"/>
                  </a:ext>
                </a:extLst>
              </p:cNvPr>
              <p:cNvGrpSpPr/>
              <p:nvPr/>
            </p:nvGrpSpPr>
            <p:grpSpPr>
              <a:xfrm>
                <a:off x="6696253" y="559807"/>
                <a:ext cx="4148647" cy="4699000"/>
                <a:chOff x="6696253" y="1183752"/>
                <a:chExt cx="4148647" cy="4699000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C70B8CD1-70DD-C44F-9A4C-358C7477865F}"/>
                    </a:ext>
                  </a:extLst>
                </p:cNvPr>
                <p:cNvGrpSpPr/>
                <p:nvPr/>
              </p:nvGrpSpPr>
              <p:grpSpPr>
                <a:xfrm>
                  <a:off x="6696253" y="1183752"/>
                  <a:ext cx="4148647" cy="4699000"/>
                  <a:chOff x="6696253" y="1193800"/>
                  <a:chExt cx="4148647" cy="4699000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85FB049A-1453-684C-92FF-AEE2EB3E985F}"/>
                      </a:ext>
                    </a:extLst>
                  </p:cNvPr>
                  <p:cNvGrpSpPr/>
                  <p:nvPr/>
                </p:nvGrpSpPr>
                <p:grpSpPr>
                  <a:xfrm>
                    <a:off x="6696253" y="1193800"/>
                    <a:ext cx="4148647" cy="4699000"/>
                    <a:chOff x="3009900" y="1244600"/>
                    <a:chExt cx="5740400" cy="4610100"/>
                  </a:xfrm>
                </p:grpSpPr>
                <p:cxnSp>
                  <p:nvCxnSpPr>
                    <p:cNvPr id="42" name="Straight Arrow Connector 41">
                      <a:extLst>
                        <a:ext uri="{FF2B5EF4-FFF2-40B4-BE49-F238E27FC236}">
                          <a16:creationId xmlns:a16="http://schemas.microsoft.com/office/drawing/2014/main" id="{03474F98-D989-9B44-8985-8A7A4449AF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62500" y="3251200"/>
                      <a:ext cx="0" cy="78740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3" name="Frame 42">
                      <a:extLst>
                        <a:ext uri="{FF2B5EF4-FFF2-40B4-BE49-F238E27FC236}">
                          <a16:creationId xmlns:a16="http://schemas.microsoft.com/office/drawing/2014/main" id="{F44AD7FF-69C2-184A-97EC-3505B73D6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9900" y="1244600"/>
                      <a:ext cx="5740400" cy="4610100"/>
                    </a:xfrm>
                    <a:prstGeom prst="frame">
                      <a:avLst>
                        <a:gd name="adj1" fmla="val 1205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BB1C574A-7461-0D4C-AC56-3CBEF17A7E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12355" y="4661426"/>
                      <a:ext cx="2247900" cy="8152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A</a:t>
                      </a:r>
                      <a:r>
                        <a:rPr lang="en-US" sz="2400" i="1" dirty="0"/>
                        <a:t>(l) with dissolved B</a:t>
                      </a:r>
                    </a:p>
                  </p:txBody>
                </p:sp>
                <p:cxnSp>
                  <p:nvCxnSpPr>
                    <p:cNvPr id="47" name="Straight Arrow Connector 46">
                      <a:extLst>
                        <a:ext uri="{FF2B5EF4-FFF2-40B4-BE49-F238E27FC236}">
                          <a16:creationId xmlns:a16="http://schemas.microsoft.com/office/drawing/2014/main" id="{FA63D5BF-C3B1-BD4A-BAB8-B2096DD2FD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40200" y="3155950"/>
                      <a:ext cx="0" cy="78740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573410F4-E196-C74A-8153-31ECE515C9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8627" y="2669232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A</a:t>
                      </a:r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FEC1D902-6C60-E747-9C9F-F6A94E5C07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46063" y="2781422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A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557594D2-A389-854D-AA04-11F0834BEA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70501" y="3804506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A</a:t>
                      </a: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571054FA-0BC8-D740-B1DB-A8D6FD5FC9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3855" y="3353079"/>
                      <a:ext cx="4328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/>
                        <a:t>B</a:t>
                      </a:r>
                    </a:p>
                  </p:txBody>
                </p: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7DFAC77-DD9C-314B-ADFD-E6A6A5199B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486937" y="3080606"/>
                      <a:ext cx="0" cy="72390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94BBADF-983E-F949-AAA3-29D88A92F75A}"/>
                      </a:ext>
                    </a:extLst>
                  </p:cNvPr>
                  <p:cNvSpPr/>
                  <p:nvPr/>
                </p:nvSpPr>
                <p:spPr>
                  <a:xfrm>
                    <a:off x="6823857" y="1458187"/>
                    <a:ext cx="70724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A(</a:t>
                    </a:r>
                    <a:r>
                      <a:rPr lang="en-US" sz="2400" i="1" dirty="0"/>
                      <a:t>g</a:t>
                    </a:r>
                    <a:r>
                      <a:rPr lang="en-US" sz="2400" dirty="0"/>
                      <a:t>)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476C67F3-4A12-A54C-9896-5E2CD194AC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0224" y="1565309"/>
                      <a:ext cx="1976920" cy="4705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476C67F3-4A12-A54C-9896-5E2CD194AC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0224" y="1565309"/>
                      <a:ext cx="1976920" cy="470568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641" b="-25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458D2C6-C7E3-1B4B-BABA-8CA8727EEB99}"/>
                  </a:ext>
                </a:extLst>
              </p:cNvPr>
              <p:cNvSpPr txBox="1"/>
              <p:nvPr/>
            </p:nvSpPr>
            <p:spPr>
              <a:xfrm>
                <a:off x="9227511" y="1930322"/>
                <a:ext cx="20545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New equilibrium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D311C-098B-A243-B842-BD9C11793DC5}"/>
                  </a:ext>
                </a:extLst>
              </p:cNvPr>
              <p:cNvSpPr txBox="1"/>
              <p:nvPr/>
            </p:nvSpPr>
            <p:spPr>
              <a:xfrm>
                <a:off x="50623" y="5522739"/>
                <a:ext cx="12019457" cy="1047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mole fraction of A in the solution</a:t>
                </a:r>
                <a:r>
                  <a:rPr lang="en-US" sz="2400" dirty="0"/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A handy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𝒌𝒈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is the solute’s </a:t>
                </a:r>
                <a:r>
                  <a:rPr lang="en-US" sz="2400" b="1" dirty="0"/>
                  <a:t>molality</a:t>
                </a:r>
                <a:r>
                  <a:rPr lang="en-US" sz="2400" dirty="0"/>
                  <a:t>.</a:t>
                </a:r>
                <a:r>
                  <a:rPr lang="en-US" sz="2400" b="1" dirty="0"/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D311C-098B-A243-B842-BD9C11793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3" y="5522739"/>
                <a:ext cx="12019457" cy="1047979"/>
              </a:xfrm>
              <a:prstGeom prst="rect">
                <a:avLst/>
              </a:prstGeom>
              <a:blipFill>
                <a:blip r:embed="rId3"/>
                <a:stretch>
                  <a:fillRect l="-738" t="-2381"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CC9259-AC82-3948-9615-EEE0B7E526EB}"/>
                  </a:ext>
                </a:extLst>
              </p:cNvPr>
              <p:cNvSpPr txBox="1"/>
              <p:nvPr/>
            </p:nvSpPr>
            <p:spPr>
              <a:xfrm>
                <a:off x="2705286" y="426706"/>
                <a:ext cx="61233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CC9259-AC82-3948-9615-EEE0B7E5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286" y="426706"/>
                <a:ext cx="6123398" cy="461665"/>
              </a:xfrm>
              <a:prstGeom prst="rect">
                <a:avLst/>
              </a:prstGeom>
              <a:blipFill>
                <a:blip r:embed="rId6"/>
                <a:stretch>
                  <a:fillRect l="-20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B99CD9-472E-274C-B6AC-2D88E1B4392D}"/>
              </a:ext>
            </a:extLst>
          </p:cNvPr>
          <p:cNvGrpSpPr/>
          <p:nvPr/>
        </p:nvGrpSpPr>
        <p:grpSpPr>
          <a:xfrm>
            <a:off x="523123" y="717394"/>
            <a:ext cx="4928721" cy="4812665"/>
            <a:chOff x="523123" y="717394"/>
            <a:chExt cx="4928721" cy="4812665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2B46F46-EDDD-C84F-9CDC-FFFA6278BD52}"/>
                </a:ext>
              </a:extLst>
            </p:cNvPr>
            <p:cNvGrpSpPr/>
            <p:nvPr/>
          </p:nvGrpSpPr>
          <p:grpSpPr>
            <a:xfrm>
              <a:off x="523123" y="828967"/>
              <a:ext cx="4672414" cy="4701092"/>
              <a:chOff x="1376694" y="1157097"/>
              <a:chExt cx="4672414" cy="4701092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8F5859A-CC48-0A4F-80AF-D3C4BC0DD843}"/>
                  </a:ext>
                </a:extLst>
              </p:cNvPr>
              <p:cNvGrpSpPr/>
              <p:nvPr/>
            </p:nvGrpSpPr>
            <p:grpSpPr>
              <a:xfrm>
                <a:off x="1376694" y="1157097"/>
                <a:ext cx="4672414" cy="4701092"/>
                <a:chOff x="4270169" y="240930"/>
                <a:chExt cx="3148181" cy="2988982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4FE1D576-C15D-C245-9B22-35165BF3A9AC}"/>
                    </a:ext>
                  </a:extLst>
                </p:cNvPr>
                <p:cNvGrpSpPr/>
                <p:nvPr/>
              </p:nvGrpSpPr>
              <p:grpSpPr>
                <a:xfrm>
                  <a:off x="4270169" y="240930"/>
                  <a:ext cx="3148181" cy="2988982"/>
                  <a:chOff x="8122016" y="738525"/>
                  <a:chExt cx="3611879" cy="3372641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27B2E3B6-58D5-944A-9D66-645714CA4414}"/>
                      </a:ext>
                    </a:extLst>
                  </p:cNvPr>
                  <p:cNvGrpSpPr/>
                  <p:nvPr/>
                </p:nvGrpSpPr>
                <p:grpSpPr>
                  <a:xfrm>
                    <a:off x="8122016" y="738525"/>
                    <a:ext cx="3611879" cy="3372641"/>
                    <a:chOff x="223734" y="1499666"/>
                    <a:chExt cx="3074185" cy="3352100"/>
                  </a:xfrm>
                </p:grpSpPr>
                <p:pic>
                  <p:nvPicPr>
                    <p:cNvPr id="133" name="Picture 2" descr="Image result for phase diagrams">
                      <a:extLst>
                        <a:ext uri="{FF2B5EF4-FFF2-40B4-BE49-F238E27FC236}">
                          <a16:creationId xmlns:a16="http://schemas.microsoft.com/office/drawing/2014/main" id="{33F047FA-E354-3143-B016-CA8A24FC157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3" b="5795"/>
                    <a:stretch/>
                  </p:blipFill>
                  <p:spPr bwMode="auto">
                    <a:xfrm>
                      <a:off x="406438" y="1828307"/>
                      <a:ext cx="2891481" cy="26324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A8441AD0-8078-A745-9FA6-7DD9B18DB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34" y="1499666"/>
                      <a:ext cx="3433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P</a:t>
                      </a:r>
                    </a:p>
                  </p:txBody>
                </p:sp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36DFADF5-BE49-FB4F-AD0D-F64D01A736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7899" y="4390101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</p:grpSp>
              <p:sp>
                <p:nvSpPr>
                  <p:cNvPr id="132" name="Freeform 131">
                    <a:extLst>
                      <a:ext uri="{FF2B5EF4-FFF2-40B4-BE49-F238E27FC236}">
                        <a16:creationId xmlns:a16="http://schemas.microsoft.com/office/drawing/2014/main" id="{052925E9-5A9D-4B46-8554-057BF5AA15F9}"/>
                      </a:ext>
                    </a:extLst>
                  </p:cNvPr>
                  <p:cNvSpPr/>
                  <p:nvPr/>
                </p:nvSpPr>
                <p:spPr>
                  <a:xfrm>
                    <a:off x="9483213" y="1968497"/>
                    <a:ext cx="1823428" cy="1241951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98F1B4F3-46FC-084F-B42C-7003876AF998}"/>
                    </a:ext>
                  </a:extLst>
                </p:cNvPr>
                <p:cNvCxnSpPr>
                  <a:cxnSpLocks/>
                  <a:stCxn id="132" idx="5"/>
                </p:cNvCxnSpPr>
                <p:nvPr/>
              </p:nvCxnSpPr>
              <p:spPr>
                <a:xfrm flipV="1">
                  <a:off x="6806386" y="1228099"/>
                  <a:ext cx="300338" cy="510811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F68C923-0EC1-FB4D-B3F7-CEE70C840068}"/>
                  </a:ext>
                </a:extLst>
              </p:cNvPr>
              <p:cNvSpPr/>
              <p:nvPr/>
            </p:nvSpPr>
            <p:spPr>
              <a:xfrm>
                <a:off x="2679701" y="3023942"/>
                <a:ext cx="2969102" cy="1929057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E0549BC4-8DCE-3548-80D4-ECEB4912B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480" r="8245" b="1865"/>
            <a:stretch/>
          </p:blipFill>
          <p:spPr>
            <a:xfrm rot="20613095">
              <a:off x="1728344" y="1279381"/>
              <a:ext cx="558091" cy="283568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E633502-EB70-DB48-9FD7-1DC05D154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7578" b="233"/>
            <a:stretch/>
          </p:blipFill>
          <p:spPr>
            <a:xfrm>
              <a:off x="2363350" y="717394"/>
              <a:ext cx="358234" cy="28433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2979B83-6E8C-A640-9AF5-4DDCDA11EE75}"/>
                    </a:ext>
                  </a:extLst>
                </p:cNvPr>
                <p:cNvSpPr txBox="1"/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2979B83-6E8C-A640-9AF5-4DDCDA11E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BE45568-7AB6-C449-B369-077EE1392D10}"/>
                </a:ext>
              </a:extLst>
            </p:cNvPr>
            <p:cNvSpPr/>
            <p:nvPr/>
          </p:nvSpPr>
          <p:spPr>
            <a:xfrm>
              <a:off x="2121100" y="4187361"/>
              <a:ext cx="163517" cy="1582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A5B9DA0-10B5-8F48-A590-1004AE64D09C}"/>
                </a:ext>
              </a:extLst>
            </p:cNvPr>
            <p:cNvCxnSpPr/>
            <p:nvPr/>
          </p:nvCxnSpPr>
          <p:spPr>
            <a:xfrm>
              <a:off x="784060" y="4258638"/>
              <a:ext cx="3358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57C505D-8FA1-FF4E-ADB8-C9E2DFA194F3}"/>
                    </a:ext>
                  </a:extLst>
                </p:cNvPr>
                <p:cNvSpPr txBox="1"/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57C505D-8FA1-FF4E-ADB8-C9E2DFA1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11E6E90-3FA9-9347-9A09-102736F1EE71}"/>
                </a:ext>
              </a:extLst>
            </p:cNvPr>
            <p:cNvCxnSpPr/>
            <p:nvPr/>
          </p:nvCxnSpPr>
          <p:spPr>
            <a:xfrm>
              <a:off x="2203990" y="4336641"/>
              <a:ext cx="0" cy="2377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020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266380" y="1126735"/>
                <a:ext cx="5506350" cy="5047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ea typeface="Cambria Math" panose="02040503050406030204" pitchFamily="18" charset="0"/>
                  </a:rPr>
                  <a:t>The freezing point of the A+B solution will be depressed compared to the freezing temperature of pure solvent A:</a:t>
                </a:r>
              </a:p>
              <a:p>
                <a:endParaRPr lang="en-US" sz="220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200" b="1" dirty="0"/>
              </a:p>
              <a:p>
                <a:endParaRPr lang="en-US" sz="2200" b="1" dirty="0"/>
              </a:p>
              <a:p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is called the solvent’s </a:t>
                </a:r>
                <a:r>
                  <a:rPr lang="en-US" sz="2200" b="1" dirty="0" err="1"/>
                  <a:t>cryoscopic</a:t>
                </a:r>
                <a:r>
                  <a:rPr lang="en-US" sz="2200" b="1" dirty="0"/>
                  <a:t> constant</a:t>
                </a:r>
                <a:r>
                  <a:rPr lang="en-US" sz="22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200" dirty="0"/>
                  <a:t> is called the </a:t>
                </a:r>
                <a:r>
                  <a:rPr lang="en-US" sz="2200" dirty="0" err="1"/>
                  <a:t>van’t</a:t>
                </a:r>
                <a:r>
                  <a:rPr lang="en-US" sz="2200" dirty="0"/>
                  <a:t> Hoff factor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dirty="0"/>
                  <a:t> usually,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200" dirty="0"/>
                  <a:t> if solute is </a:t>
                </a:r>
                <a:r>
                  <a:rPr lang="en-US" sz="2200" i="1" dirty="0"/>
                  <a:t>NaCl</a:t>
                </a:r>
                <a:r>
                  <a:rPr lang="en-US" sz="2200" dirty="0"/>
                  <a:t>), and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200" dirty="0"/>
                  <a:t> is the </a:t>
                </a:r>
                <a:r>
                  <a:rPr lang="en-US" sz="2200" b="1" dirty="0"/>
                  <a:t>molality</a:t>
                </a:r>
                <a:r>
                  <a:rPr lang="en-US" sz="22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𝒌𝒈</m:t>
                        </m:r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𝒘𝒂𝒕𝒆𝒓</m:t>
                        </m:r>
                      </m:den>
                    </m:f>
                  </m:oMath>
                </a14:m>
                <a:r>
                  <a:rPr lang="en-US" sz="2200" dirty="0"/>
                  <a:t>) of the solute. For example, if water is the solvent, then</a:t>
                </a:r>
              </a:p>
              <a:p>
                <a:endParaRPr lang="en-US" sz="2200" b="1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𝟖𝟔</m:t>
                      </m:r>
                      <m:f>
                        <m:fPr>
                          <m:ctrlP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𝒎𝒐𝒍</m:t>
                          </m:r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𝒌𝒈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0" y="1126735"/>
                <a:ext cx="5506350" cy="5047151"/>
              </a:xfrm>
              <a:prstGeom prst="rect">
                <a:avLst/>
              </a:prstGeom>
              <a:blipFill>
                <a:blip r:embed="rId2"/>
                <a:stretch>
                  <a:fillRect l="-1613" t="-752" r="-461" b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8B965A1-F740-1448-90ED-0EE14770E4D7}"/>
              </a:ext>
            </a:extLst>
          </p:cNvPr>
          <p:cNvSpPr txBox="1"/>
          <p:nvPr/>
        </p:nvSpPr>
        <p:spPr>
          <a:xfrm>
            <a:off x="50623" y="25522"/>
            <a:ext cx="627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Blagden’s Law and Raoult’s Law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AD27F7-FB1F-9743-B1BA-00E6C4B7C468}"/>
              </a:ext>
            </a:extLst>
          </p:cNvPr>
          <p:cNvGrpSpPr/>
          <p:nvPr/>
        </p:nvGrpSpPr>
        <p:grpSpPr>
          <a:xfrm>
            <a:off x="6096000" y="1022667"/>
            <a:ext cx="4928721" cy="4812665"/>
            <a:chOff x="523123" y="717394"/>
            <a:chExt cx="4928721" cy="48126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CFBEB28-543C-4340-935D-A16F1C0F1A00}"/>
                </a:ext>
              </a:extLst>
            </p:cNvPr>
            <p:cNvGrpSpPr/>
            <p:nvPr/>
          </p:nvGrpSpPr>
          <p:grpSpPr>
            <a:xfrm>
              <a:off x="523123" y="828967"/>
              <a:ext cx="4672414" cy="4701092"/>
              <a:chOff x="1376694" y="1157097"/>
              <a:chExt cx="4672414" cy="470109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D4C48B6-28A4-164B-ABA0-5B397F393FDA}"/>
                  </a:ext>
                </a:extLst>
              </p:cNvPr>
              <p:cNvGrpSpPr/>
              <p:nvPr/>
            </p:nvGrpSpPr>
            <p:grpSpPr>
              <a:xfrm>
                <a:off x="1376694" y="1157097"/>
                <a:ext cx="4672414" cy="4701092"/>
                <a:chOff x="4270169" y="240930"/>
                <a:chExt cx="3148181" cy="2988982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D2B46710-E856-9A44-B30A-4F18A0948D93}"/>
                    </a:ext>
                  </a:extLst>
                </p:cNvPr>
                <p:cNvGrpSpPr/>
                <p:nvPr/>
              </p:nvGrpSpPr>
              <p:grpSpPr>
                <a:xfrm>
                  <a:off x="4270169" y="240930"/>
                  <a:ext cx="3148181" cy="2988982"/>
                  <a:chOff x="8122016" y="738525"/>
                  <a:chExt cx="3611879" cy="3372641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AF618F0E-D901-B14E-B838-DB6E2266BE84}"/>
                      </a:ext>
                    </a:extLst>
                  </p:cNvPr>
                  <p:cNvGrpSpPr/>
                  <p:nvPr/>
                </p:nvGrpSpPr>
                <p:grpSpPr>
                  <a:xfrm>
                    <a:off x="8122016" y="738525"/>
                    <a:ext cx="3611879" cy="3372641"/>
                    <a:chOff x="223734" y="1499666"/>
                    <a:chExt cx="3074185" cy="3352100"/>
                  </a:xfrm>
                </p:grpSpPr>
                <p:pic>
                  <p:nvPicPr>
                    <p:cNvPr id="66" name="Picture 2" descr="Image result for phase diagrams">
                      <a:extLst>
                        <a:ext uri="{FF2B5EF4-FFF2-40B4-BE49-F238E27FC236}">
                          <a16:creationId xmlns:a16="http://schemas.microsoft.com/office/drawing/2014/main" id="{AE14CFAE-86FE-0C4B-BEA9-8954303929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3" b="5795"/>
                    <a:stretch/>
                  </p:blipFill>
                  <p:spPr bwMode="auto">
                    <a:xfrm>
                      <a:off x="406438" y="1828307"/>
                      <a:ext cx="2891481" cy="26324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130E953A-FC97-F642-8403-5735F26418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34" y="1499666"/>
                      <a:ext cx="3433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P</a:t>
                      </a:r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6B302AA-6583-0E42-B9A0-6EA27E89AE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7899" y="4390101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</p:grpSp>
              <p:sp>
                <p:nvSpPr>
                  <p:cNvPr id="65" name="Freeform 64">
                    <a:extLst>
                      <a:ext uri="{FF2B5EF4-FFF2-40B4-BE49-F238E27FC236}">
                        <a16:creationId xmlns:a16="http://schemas.microsoft.com/office/drawing/2014/main" id="{F1D49ACC-9A58-B349-A562-DFA9171D4A9B}"/>
                      </a:ext>
                    </a:extLst>
                  </p:cNvPr>
                  <p:cNvSpPr/>
                  <p:nvPr/>
                </p:nvSpPr>
                <p:spPr>
                  <a:xfrm>
                    <a:off x="9483213" y="1968497"/>
                    <a:ext cx="1823428" cy="1241951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D72AC009-72E0-D149-87EF-C81546A92B4A}"/>
                    </a:ext>
                  </a:extLst>
                </p:cNvPr>
                <p:cNvCxnSpPr>
                  <a:cxnSpLocks/>
                  <a:stCxn id="65" idx="5"/>
                </p:cNvCxnSpPr>
                <p:nvPr/>
              </p:nvCxnSpPr>
              <p:spPr>
                <a:xfrm flipV="1">
                  <a:off x="6806386" y="1228099"/>
                  <a:ext cx="300338" cy="510811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4A9F4391-9FF9-AD40-9825-5B2B53CD843A}"/>
                  </a:ext>
                </a:extLst>
              </p:cNvPr>
              <p:cNvSpPr/>
              <p:nvPr/>
            </p:nvSpPr>
            <p:spPr>
              <a:xfrm>
                <a:off x="2679701" y="3023942"/>
                <a:ext cx="2969102" cy="1929057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A0E910A-A1B3-B346-A86C-DA56464F0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80" r="8245" b="1865"/>
            <a:stretch/>
          </p:blipFill>
          <p:spPr>
            <a:xfrm rot="20613095">
              <a:off x="1728344" y="1279381"/>
              <a:ext cx="558091" cy="283568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30A1738-104B-7141-9343-F1401D23D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578" b="233"/>
            <a:stretch/>
          </p:blipFill>
          <p:spPr>
            <a:xfrm>
              <a:off x="2363350" y="717394"/>
              <a:ext cx="358234" cy="28433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DCE7B4F-795E-C942-992B-AC3DDEDA0CD3}"/>
                    </a:ext>
                  </a:extLst>
                </p:cNvPr>
                <p:cNvSpPr txBox="1"/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2979B83-6E8C-A640-9AF5-4DDCDA11E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350" y="2563911"/>
                  <a:ext cx="1234146" cy="469809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DAF3DA3-D9A3-994F-9D6B-DCA7373BD9ED}"/>
                </a:ext>
              </a:extLst>
            </p:cNvPr>
            <p:cNvSpPr/>
            <p:nvPr/>
          </p:nvSpPr>
          <p:spPr>
            <a:xfrm>
              <a:off x="2121100" y="4187361"/>
              <a:ext cx="163517" cy="1582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44BEDB6-B008-C444-8C17-2BDFAA620F76}"/>
                </a:ext>
              </a:extLst>
            </p:cNvPr>
            <p:cNvCxnSpPr/>
            <p:nvPr/>
          </p:nvCxnSpPr>
          <p:spPr>
            <a:xfrm>
              <a:off x="784060" y="4258638"/>
              <a:ext cx="3358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F94E91-F1EA-BE4B-9260-83B0ECB50685}"/>
                    </a:ext>
                  </a:extLst>
                </p:cNvPr>
                <p:cNvSpPr txBox="1"/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57C505D-8FA1-FF4E-ADB8-C9E2DFA1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21" y="3944793"/>
                  <a:ext cx="2457023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D437E8-7B0E-0242-B5E9-8A4C727C1BE4}"/>
                  </a:ext>
                </a:extLst>
              </p:cNvPr>
              <p:cNvSpPr txBox="1"/>
              <p:nvPr/>
            </p:nvSpPr>
            <p:spPr>
              <a:xfrm>
                <a:off x="4629257" y="4930337"/>
                <a:ext cx="61207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D437E8-7B0E-0242-B5E9-8A4C727C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57" y="4930337"/>
                <a:ext cx="612076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0A9BD3-1023-914B-AA16-970BAF528E71}"/>
              </a:ext>
            </a:extLst>
          </p:cNvPr>
          <p:cNvCxnSpPr>
            <a:cxnSpLocks/>
          </p:cNvCxnSpPr>
          <p:nvPr/>
        </p:nvCxnSpPr>
        <p:spPr>
          <a:xfrm flipH="1">
            <a:off x="7399007" y="4908614"/>
            <a:ext cx="3767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2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06525C-8EED-3048-A8D4-26D5413706AD}"/>
              </a:ext>
            </a:extLst>
          </p:cNvPr>
          <p:cNvGrpSpPr/>
          <p:nvPr/>
        </p:nvGrpSpPr>
        <p:grpSpPr>
          <a:xfrm>
            <a:off x="3781046" y="-499229"/>
            <a:ext cx="9226891" cy="3819047"/>
            <a:chOff x="-2927580" y="-2519032"/>
            <a:chExt cx="17025401" cy="727375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33AA5F8-39B5-5C4B-913F-A840D39ED361}"/>
                </a:ext>
              </a:extLst>
            </p:cNvPr>
            <p:cNvGrpSpPr/>
            <p:nvPr/>
          </p:nvGrpSpPr>
          <p:grpSpPr>
            <a:xfrm>
              <a:off x="-2927580" y="-2519032"/>
              <a:ext cx="17025401" cy="7273753"/>
              <a:chOff x="-7264053" y="-1522649"/>
              <a:chExt cx="17025401" cy="727375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8BA57AD-9DBE-3148-87D4-7C94C1381777}"/>
                  </a:ext>
                </a:extLst>
              </p:cNvPr>
              <p:cNvGrpSpPr/>
              <p:nvPr/>
            </p:nvGrpSpPr>
            <p:grpSpPr>
              <a:xfrm>
                <a:off x="2196621" y="1301259"/>
                <a:ext cx="5095406" cy="4449846"/>
                <a:chOff x="1321977" y="1539799"/>
                <a:chExt cx="5095406" cy="4449846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4C8024-B96F-1540-9561-7379F8584EBF}"/>
                    </a:ext>
                  </a:extLst>
                </p:cNvPr>
                <p:cNvGrpSpPr/>
                <p:nvPr/>
              </p:nvGrpSpPr>
              <p:grpSpPr>
                <a:xfrm>
                  <a:off x="1321977" y="1539799"/>
                  <a:ext cx="5095406" cy="4449846"/>
                  <a:chOff x="2177322" y="1859897"/>
                  <a:chExt cx="5095406" cy="4449846"/>
                </a:xfrm>
              </p:grpSpPr>
              <p:sp>
                <p:nvSpPr>
                  <p:cNvPr id="33" name="Frame 32">
                    <a:extLst>
                      <a:ext uri="{FF2B5EF4-FFF2-40B4-BE49-F238E27FC236}">
                        <a16:creationId xmlns:a16="http://schemas.microsoft.com/office/drawing/2014/main" id="{D68BD596-B277-A046-B32E-2CD1229852D9}"/>
                      </a:ext>
                    </a:extLst>
                  </p:cNvPr>
                  <p:cNvSpPr/>
                  <p:nvPr/>
                </p:nvSpPr>
                <p:spPr>
                  <a:xfrm>
                    <a:off x="2188564" y="2338466"/>
                    <a:ext cx="4407108" cy="3492708"/>
                  </a:xfrm>
                  <a:prstGeom prst="frame">
                    <a:avLst>
                      <a:gd name="adj1" fmla="val 177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Frame 33">
                    <a:extLst>
                      <a:ext uri="{FF2B5EF4-FFF2-40B4-BE49-F238E27FC236}">
                        <a16:creationId xmlns:a16="http://schemas.microsoft.com/office/drawing/2014/main" id="{7B5EB19A-AB09-374D-AEBF-5C09226BE50D}"/>
                      </a:ext>
                    </a:extLst>
                  </p:cNvPr>
                  <p:cNvSpPr/>
                  <p:nvPr/>
                </p:nvSpPr>
                <p:spPr>
                  <a:xfrm>
                    <a:off x="2865620" y="1859897"/>
                    <a:ext cx="4407108" cy="3492708"/>
                  </a:xfrm>
                  <a:prstGeom prst="frame">
                    <a:avLst>
                      <a:gd name="adj1" fmla="val 177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F8396F2E-66FA-C640-A8CE-C8D56AFD61B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3554" y="1866835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73971957-E19B-304A-98FF-173D0A14C6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35711" y="1917358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BB071D00-6653-3045-9669-0D129E7D690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52336" y="5317376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7B8F546F-4C4A-3A44-BC0F-C56043C291D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77322" y="5334001"/>
                    <a:ext cx="719528" cy="494675"/>
                  </a:xfrm>
                  <a:prstGeom prst="line">
                    <a:avLst/>
                  </a:prstGeom>
                  <a:ln w="63500">
                    <a:solidFill>
                      <a:schemeClr val="accent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Rectangle 38">
                        <a:extLst>
                          <a:ext uri="{FF2B5EF4-FFF2-40B4-BE49-F238E27FC236}">
                            <a16:creationId xmlns:a16="http://schemas.microsoft.com/office/drawing/2014/main" id="{E43DEF79-5739-FE4D-9F9C-39DEF0228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48669" y="2521075"/>
                        <a:ext cx="2325269" cy="87928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i="1" dirty="0"/>
                      </a:p>
                    </p:txBody>
                  </p:sp>
                </mc:Choice>
                <mc:Fallback xmlns="">
                  <p:sp>
                    <p:nvSpPr>
                      <p:cNvPr id="39" name="Rectangle 38">
                        <a:extLst>
                          <a:ext uri="{FF2B5EF4-FFF2-40B4-BE49-F238E27FC236}">
                            <a16:creationId xmlns:a16="http://schemas.microsoft.com/office/drawing/2014/main" id="{E43DEF79-5739-FE4D-9F9C-39DEF0228D5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48669" y="2521075"/>
                        <a:ext cx="2325269" cy="879287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b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B016F11F-660D-4A41-BA22-17998D028F3C}"/>
                      </a:ext>
                    </a:extLst>
                  </p:cNvPr>
                  <p:cNvSpPr/>
                  <p:nvPr/>
                </p:nvSpPr>
                <p:spPr>
                  <a:xfrm>
                    <a:off x="3933242" y="5848078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7CF41985-AEDE-214E-A4C3-F740446D4AAC}"/>
                      </a:ext>
                    </a:extLst>
                  </p:cNvPr>
                  <p:cNvSpPr/>
                  <p:nvPr/>
                </p:nvSpPr>
                <p:spPr>
                  <a:xfrm>
                    <a:off x="2205877" y="4791001"/>
                    <a:ext cx="3593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V</a:t>
                    </a:r>
                  </a:p>
                </p:txBody>
              </p: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67C232A9-393A-AE41-B792-4C78D6D8CD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3554" y="5824238"/>
                    <a:ext cx="4314668" cy="0"/>
                  </a:xfrm>
                  <a:prstGeom prst="line">
                    <a:avLst/>
                  </a:prstGeom>
                  <a:ln w="6350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D96E945-3D92-4F47-BE77-512549DC3D00}"/>
                    </a:ext>
                  </a:extLst>
                </p:cNvPr>
                <p:cNvCxnSpPr/>
                <p:nvPr/>
              </p:nvCxnSpPr>
              <p:spPr>
                <a:xfrm flipV="1">
                  <a:off x="1361461" y="4222012"/>
                  <a:ext cx="662066" cy="408928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A4C6BCC-8348-0D42-8D86-1FDF7D15D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9057" y="3446291"/>
                  <a:ext cx="677055" cy="486637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EDB7A530-1C2B-7D45-8C03-502C393D94BC}"/>
                  </a:ext>
                </a:extLst>
              </p:cNvPr>
              <p:cNvSpPr/>
              <p:nvPr/>
            </p:nvSpPr>
            <p:spPr>
              <a:xfrm>
                <a:off x="-6548553" y="-1522649"/>
                <a:ext cx="16309901" cy="5521942"/>
              </a:xfrm>
              <a:prstGeom prst="arc">
                <a:avLst>
                  <a:gd name="adj1" fmla="val 1153804"/>
                  <a:gd name="adj2" fmla="val 3865988"/>
                </a:avLst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277ECA4A-7553-6D41-AD93-5B9A4B802ABF}"/>
                  </a:ext>
                </a:extLst>
              </p:cNvPr>
              <p:cNvSpPr/>
              <p:nvPr/>
            </p:nvSpPr>
            <p:spPr>
              <a:xfrm>
                <a:off x="-7264053" y="-1075780"/>
                <a:ext cx="16309901" cy="5521942"/>
              </a:xfrm>
              <a:prstGeom prst="arc">
                <a:avLst>
                  <a:gd name="adj1" fmla="val 1153804"/>
                  <a:gd name="adj2" fmla="val 3865988"/>
                </a:avLst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F206830-A961-0546-8895-5BC08EE30055}"/>
                </a:ext>
              </a:extLst>
            </p:cNvPr>
            <p:cNvSpPr/>
            <p:nvPr/>
          </p:nvSpPr>
          <p:spPr>
            <a:xfrm>
              <a:off x="9971634" y="2506287"/>
              <a:ext cx="252993" cy="2443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DBABDE-2AC8-384F-A361-BED73A8DBC23}"/>
                </a:ext>
              </a:extLst>
            </p:cNvPr>
            <p:cNvSpPr/>
            <p:nvPr/>
          </p:nvSpPr>
          <p:spPr>
            <a:xfrm>
              <a:off x="9525381" y="2908258"/>
              <a:ext cx="252993" cy="244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FECE75-9C6A-4A49-82DB-C312CE1E3FA5}"/>
              </a:ext>
            </a:extLst>
          </p:cNvPr>
          <p:cNvGrpSpPr/>
          <p:nvPr/>
        </p:nvGrpSpPr>
        <p:grpSpPr>
          <a:xfrm>
            <a:off x="634760" y="2928644"/>
            <a:ext cx="2642904" cy="2331455"/>
            <a:chOff x="6917283" y="3244839"/>
            <a:chExt cx="2642904" cy="233145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313D39-5D18-034B-961D-BB5CC293747D}"/>
                </a:ext>
              </a:extLst>
            </p:cNvPr>
            <p:cNvGrpSpPr/>
            <p:nvPr/>
          </p:nvGrpSpPr>
          <p:grpSpPr>
            <a:xfrm>
              <a:off x="6917283" y="3244839"/>
              <a:ext cx="2642904" cy="2331455"/>
              <a:chOff x="1147177" y="3910460"/>
              <a:chExt cx="3292300" cy="2698574"/>
            </a:xfrm>
          </p:grpSpPr>
          <p:sp>
            <p:nvSpPr>
              <p:cNvPr id="49" name="Donut 48">
                <a:extLst>
                  <a:ext uri="{FF2B5EF4-FFF2-40B4-BE49-F238E27FC236}">
                    <a16:creationId xmlns:a16="http://schemas.microsoft.com/office/drawing/2014/main" id="{32D94031-4349-414B-8C18-C443E15A3D5C}"/>
                  </a:ext>
                </a:extLst>
              </p:cNvPr>
              <p:cNvSpPr/>
              <p:nvPr/>
            </p:nvSpPr>
            <p:spPr>
              <a:xfrm>
                <a:off x="1606409" y="4479007"/>
                <a:ext cx="2329488" cy="1958814"/>
              </a:xfrm>
              <a:prstGeom prst="donut">
                <a:avLst>
                  <a:gd name="adj" fmla="val 3384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Donut 49">
                <a:extLst>
                  <a:ext uri="{FF2B5EF4-FFF2-40B4-BE49-F238E27FC236}">
                    <a16:creationId xmlns:a16="http://schemas.microsoft.com/office/drawing/2014/main" id="{CBD08017-AB00-CB4E-B269-C09E05B12522}"/>
                  </a:ext>
                </a:extLst>
              </p:cNvPr>
              <p:cNvSpPr/>
              <p:nvPr/>
            </p:nvSpPr>
            <p:spPr>
              <a:xfrm>
                <a:off x="1147177" y="3910460"/>
                <a:ext cx="3292300" cy="2698574"/>
              </a:xfrm>
              <a:prstGeom prst="donut">
                <a:avLst>
                  <a:gd name="adj" fmla="val 207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44159D44-343D-3545-A116-537A678FA4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7660" y="4866641"/>
                <a:ext cx="374258" cy="23636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848A2F2-ECF3-0E48-8334-512486C472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11197" y="4160981"/>
                <a:ext cx="177305" cy="31858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27E9ECB-0FFC-4F49-9A26-1FEA1F9E4771}"/>
                    </a:ext>
                  </a:extLst>
                </p:cNvPr>
                <p:cNvSpPr/>
                <p:nvPr/>
              </p:nvSpPr>
              <p:spPr>
                <a:xfrm>
                  <a:off x="7707102" y="4103789"/>
                  <a:ext cx="1059821" cy="7694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(system)</a:t>
                  </a: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27E9ECB-0FFC-4F49-9A26-1FEA1F9E47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102" y="4103789"/>
                  <a:ext cx="1059821" cy="769441"/>
                </a:xfrm>
                <a:prstGeom prst="rect">
                  <a:avLst/>
                </a:prstGeom>
                <a:blipFill>
                  <a:blip r:embed="rId3"/>
                  <a:stretch>
                    <a:fillRect l="-5952" r="-5952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A9D59D0-AE36-CB4A-B9F2-ABE793F8C7C2}"/>
                  </a:ext>
                </a:extLst>
              </p:cNvPr>
              <p:cNvSpPr/>
              <p:nvPr/>
            </p:nvSpPr>
            <p:spPr>
              <a:xfrm>
                <a:off x="1754426" y="1107301"/>
                <a:ext cx="3621697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=−1000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Keep the temperature fixed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A9D59D0-AE36-CB4A-B9F2-ABE793F8C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426" y="1107301"/>
                <a:ext cx="3621697" cy="1200329"/>
              </a:xfrm>
              <a:prstGeom prst="rect">
                <a:avLst/>
              </a:prstGeom>
              <a:blipFill>
                <a:blip r:embed="rId4"/>
                <a:stretch>
                  <a:fillRect l="-2797" r="-174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AB48E74-E3AD-404F-8771-578061B07171}"/>
                  </a:ext>
                </a:extLst>
              </p:cNvPr>
              <p:cNvSpPr/>
              <p:nvPr/>
            </p:nvSpPr>
            <p:spPr>
              <a:xfrm>
                <a:off x="3717895" y="2824082"/>
                <a:ext cx="5023731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We can even tell from this how much expansion! How? Because we have a formula for the energy (work) of expansion: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𝒅𝒘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𝒆𝒙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AB48E74-E3AD-404F-8771-578061B07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895" y="2824082"/>
                <a:ext cx="5023731" cy="2677656"/>
              </a:xfrm>
              <a:prstGeom prst="rect">
                <a:avLst/>
              </a:prstGeom>
              <a:blipFill>
                <a:blip r:embed="rId5"/>
                <a:stretch>
                  <a:fillRect l="-17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5919D0EF-EF4D-564B-9620-1CDFC4F81CFD}"/>
              </a:ext>
            </a:extLst>
          </p:cNvPr>
          <p:cNvGrpSpPr/>
          <p:nvPr/>
        </p:nvGrpSpPr>
        <p:grpSpPr>
          <a:xfrm>
            <a:off x="7751928" y="1315211"/>
            <a:ext cx="6521852" cy="5351949"/>
            <a:chOff x="5498293" y="-1205948"/>
            <a:chExt cx="8230960" cy="71061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D252006-8863-8C47-9952-3363BB20A6E6}"/>
                    </a:ext>
                  </a:extLst>
                </p:cNvPr>
                <p:cNvSpPr txBox="1"/>
                <p:nvPr/>
              </p:nvSpPr>
              <p:spPr>
                <a:xfrm>
                  <a:off x="5498293" y="2863659"/>
                  <a:ext cx="55308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4D51AB-942B-FC45-BC1E-A73EAE9C61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93" y="2863659"/>
                  <a:ext cx="55308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7A10B9B-1122-E540-8636-FF4E6EA77F3E}"/>
                </a:ext>
              </a:extLst>
            </p:cNvPr>
            <p:cNvCxnSpPr>
              <a:cxnSpLocks/>
            </p:cNvCxnSpPr>
            <p:nvPr/>
          </p:nvCxnSpPr>
          <p:spPr>
            <a:xfrm>
              <a:off x="6308035" y="2415475"/>
              <a:ext cx="0" cy="273279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9E03E9-86A8-BA46-8E5F-71BCE19249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8035" y="5121763"/>
              <a:ext cx="3313043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F072F81-DDB9-C44E-AAC5-3FE5AFAF84EE}"/>
                    </a:ext>
                  </a:extLst>
                </p:cNvPr>
                <p:cNvSpPr/>
                <p:nvPr/>
              </p:nvSpPr>
              <p:spPr>
                <a:xfrm>
                  <a:off x="5578210" y="5287249"/>
                  <a:ext cx="2053997" cy="6129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0" dirty="0"/>
                    <a:t>Width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F072F81-DDB9-C44E-AAC5-3FE5AFAF8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8210" y="5287249"/>
                  <a:ext cx="2053997" cy="612987"/>
                </a:xfrm>
                <a:prstGeom prst="rect">
                  <a:avLst/>
                </a:prstGeom>
                <a:blipFill>
                  <a:blip r:embed="rId7"/>
                  <a:stretch>
                    <a:fillRect l="-6202" t="-789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40F1FF73-973C-144E-BE50-05142E606EBD}"/>
                </a:ext>
              </a:extLst>
            </p:cNvPr>
            <p:cNvSpPr/>
            <p:nvPr/>
          </p:nvSpPr>
          <p:spPr>
            <a:xfrm>
              <a:off x="6559827" y="-1205948"/>
              <a:ext cx="7169426" cy="6056244"/>
            </a:xfrm>
            <a:prstGeom prst="arc">
              <a:avLst>
                <a:gd name="adj1" fmla="val 6171250"/>
                <a:gd name="adj2" fmla="val 10117375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DCE958C-3CBB-EB4D-877C-56F7B17F4BE6}"/>
                </a:ext>
              </a:extLst>
            </p:cNvPr>
            <p:cNvSpPr/>
            <p:nvPr/>
          </p:nvSpPr>
          <p:spPr>
            <a:xfrm>
              <a:off x="6745357" y="3151676"/>
              <a:ext cx="225287" cy="1943584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548DBAB-2953-FE48-A4A2-AB76A1F32902}"/>
                </a:ext>
              </a:extLst>
            </p:cNvPr>
            <p:cNvCxnSpPr>
              <a:cxnSpLocks/>
            </p:cNvCxnSpPr>
            <p:nvPr/>
          </p:nvCxnSpPr>
          <p:spPr>
            <a:xfrm>
              <a:off x="5986755" y="3151676"/>
              <a:ext cx="763043" cy="0"/>
            </a:xfrm>
            <a:prstGeom prst="line">
              <a:avLst/>
            </a:prstGeom>
            <a:ln w="635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9E67C77-F63D-1448-8FFD-986B858A745D}"/>
                    </a:ext>
                  </a:extLst>
                </p:cNvPr>
                <p:cNvSpPr txBox="1"/>
                <p:nvPr/>
              </p:nvSpPr>
              <p:spPr>
                <a:xfrm>
                  <a:off x="8007170" y="3634055"/>
                  <a:ext cx="2951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𝐼𝑑𝑒𝑎𝑙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𝑛𝑅𝑇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9E67C77-F63D-1448-8FFD-986B858A7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170" y="3634055"/>
                  <a:ext cx="2951652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43" b="-5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DEEAFCF-2C30-734D-877A-D10C5AAFBF85}"/>
              </a:ext>
            </a:extLst>
          </p:cNvPr>
          <p:cNvSpPr txBox="1"/>
          <p:nvPr/>
        </p:nvSpPr>
        <p:spPr>
          <a:xfrm>
            <a:off x="-1" y="19324"/>
            <a:ext cx="489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PV work, single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BCF3891-3423-1043-B45F-E06A543B319C}"/>
              </a:ext>
            </a:extLst>
          </p:cNvPr>
          <p:cNvCxnSpPr>
            <a:cxnSpLocks/>
          </p:cNvCxnSpPr>
          <p:nvPr/>
        </p:nvCxnSpPr>
        <p:spPr>
          <a:xfrm flipV="1">
            <a:off x="10584502" y="2764805"/>
            <a:ext cx="265468" cy="24358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ame 70">
            <a:extLst>
              <a:ext uri="{FF2B5EF4-FFF2-40B4-BE49-F238E27FC236}">
                <a16:creationId xmlns:a16="http://schemas.microsoft.com/office/drawing/2014/main" id="{54753617-83C5-F547-B830-9446B7023736}"/>
              </a:ext>
            </a:extLst>
          </p:cNvPr>
          <p:cNvSpPr/>
          <p:nvPr/>
        </p:nvSpPr>
        <p:spPr>
          <a:xfrm>
            <a:off x="5083905" y="4586162"/>
            <a:ext cx="2388426" cy="563357"/>
          </a:xfrm>
          <a:prstGeom prst="frame">
            <a:avLst>
              <a:gd name="adj1" fmla="val 7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0FA0FD6-CBF3-E24C-879C-A9B84AE628EE}"/>
                  </a:ext>
                </a:extLst>
              </p:cNvPr>
              <p:cNvSpPr/>
              <p:nvPr/>
            </p:nvSpPr>
            <p:spPr>
              <a:xfrm>
                <a:off x="10635008" y="6080861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0FA0FD6-CBF3-E24C-879C-A9B84AE62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008" y="6080861"/>
                <a:ext cx="45570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49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EACFA47B-C0C9-5C4D-8E07-18164A31AAD6}"/>
              </a:ext>
            </a:extLst>
          </p:cNvPr>
          <p:cNvGrpSpPr/>
          <p:nvPr/>
        </p:nvGrpSpPr>
        <p:grpSpPr>
          <a:xfrm>
            <a:off x="657631" y="1868557"/>
            <a:ext cx="2605920" cy="3295547"/>
            <a:chOff x="657631" y="1868557"/>
            <a:chExt cx="2605920" cy="329554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E12621-44F7-C34A-8C13-CBC0D2A34F30}"/>
                </a:ext>
              </a:extLst>
            </p:cNvPr>
            <p:cNvGrpSpPr/>
            <p:nvPr/>
          </p:nvGrpSpPr>
          <p:grpSpPr>
            <a:xfrm>
              <a:off x="657631" y="1868557"/>
              <a:ext cx="2605920" cy="3295547"/>
              <a:chOff x="3260665" y="2252870"/>
              <a:chExt cx="3666827" cy="348532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CF3E780-4900-E148-86E7-E234D9EA4AAA}"/>
                  </a:ext>
                </a:extLst>
              </p:cNvPr>
              <p:cNvGrpSpPr/>
              <p:nvPr/>
            </p:nvGrpSpPr>
            <p:grpSpPr>
              <a:xfrm>
                <a:off x="3260665" y="2252870"/>
                <a:ext cx="1142288" cy="3485321"/>
                <a:chOff x="3260665" y="2252870"/>
                <a:chExt cx="1142288" cy="3485321"/>
              </a:xfrm>
            </p:grpSpPr>
            <p:sp>
              <p:nvSpPr>
                <p:cNvPr id="3" name="Can 2">
                  <a:extLst>
                    <a:ext uri="{FF2B5EF4-FFF2-40B4-BE49-F238E27FC236}">
                      <a16:creationId xmlns:a16="http://schemas.microsoft.com/office/drawing/2014/main" id="{0882A6BC-BC35-4440-880D-412A45C8EE4D}"/>
                    </a:ext>
                  </a:extLst>
                </p:cNvPr>
                <p:cNvSpPr/>
                <p:nvPr/>
              </p:nvSpPr>
              <p:spPr>
                <a:xfrm>
                  <a:off x="3287083" y="3975650"/>
                  <a:ext cx="1115870" cy="463826"/>
                </a:xfrm>
                <a:prstGeom prst="can">
                  <a:avLst>
                    <a:gd name="adj" fmla="val 3857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Can 3">
                  <a:extLst>
                    <a:ext uri="{FF2B5EF4-FFF2-40B4-BE49-F238E27FC236}">
                      <a16:creationId xmlns:a16="http://schemas.microsoft.com/office/drawing/2014/main" id="{143CFE32-ACB5-FB40-A3B4-93EFC595F593}"/>
                    </a:ext>
                  </a:extLst>
                </p:cNvPr>
                <p:cNvSpPr/>
                <p:nvPr/>
              </p:nvSpPr>
              <p:spPr>
                <a:xfrm>
                  <a:off x="3287083" y="2252870"/>
                  <a:ext cx="1115870" cy="3485321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74F6F86D-D64E-A449-B61A-F960F21DEEAF}"/>
                    </a:ext>
                  </a:extLst>
                </p:cNvPr>
                <p:cNvGrpSpPr/>
                <p:nvPr/>
              </p:nvGrpSpPr>
              <p:grpSpPr>
                <a:xfrm>
                  <a:off x="3625218" y="3356270"/>
                  <a:ext cx="468047" cy="716745"/>
                  <a:chOff x="4009533" y="4138149"/>
                  <a:chExt cx="468047" cy="716745"/>
                </a:xfrm>
              </p:grpSpPr>
              <p:sp>
                <p:nvSpPr>
                  <p:cNvPr id="5" name="Down Arrow 4">
                    <a:extLst>
                      <a:ext uri="{FF2B5EF4-FFF2-40B4-BE49-F238E27FC236}">
                        <a16:creationId xmlns:a16="http://schemas.microsoft.com/office/drawing/2014/main" id="{F07B1AB4-2909-6942-95E2-82466D5A7ABF}"/>
                      </a:ext>
                    </a:extLst>
                  </p:cNvPr>
                  <p:cNvSpPr/>
                  <p:nvPr/>
                </p:nvSpPr>
                <p:spPr>
                  <a:xfrm>
                    <a:off x="4094233" y="4576486"/>
                    <a:ext cx="298649" cy="278408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34853373-B311-B34E-9113-9731A6AFBE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9533" y="4138149"/>
                        <a:ext cx="468047" cy="32755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34853373-B311-B34E-9113-9731A6AFBE8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09533" y="4138149"/>
                        <a:ext cx="468047" cy="32755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3704" r="-59259" b="-48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CB382580-57C5-C740-B532-69767D94E5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0665" y="4689443"/>
                      <a:ext cx="617373" cy="46166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CB382580-57C5-C740-B532-69767D94E55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0665" y="4689443"/>
                      <a:ext cx="617373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778" r="-88889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C3E265C-4F5D-2D49-BC82-F596CF56855C}"/>
                  </a:ext>
                </a:extLst>
              </p:cNvPr>
              <p:cNvGrpSpPr/>
              <p:nvPr/>
            </p:nvGrpSpPr>
            <p:grpSpPr>
              <a:xfrm>
                <a:off x="5714493" y="2252870"/>
                <a:ext cx="1212999" cy="3485321"/>
                <a:chOff x="3189954" y="2252870"/>
                <a:chExt cx="1212999" cy="3485321"/>
              </a:xfrm>
            </p:grpSpPr>
            <p:sp>
              <p:nvSpPr>
                <p:cNvPr id="13" name="Can 12">
                  <a:extLst>
                    <a:ext uri="{FF2B5EF4-FFF2-40B4-BE49-F238E27FC236}">
                      <a16:creationId xmlns:a16="http://schemas.microsoft.com/office/drawing/2014/main" id="{3C712100-84AF-7046-84AC-4D133CD09E12}"/>
                    </a:ext>
                  </a:extLst>
                </p:cNvPr>
                <p:cNvSpPr/>
                <p:nvPr/>
              </p:nvSpPr>
              <p:spPr>
                <a:xfrm>
                  <a:off x="3287083" y="3260033"/>
                  <a:ext cx="1115870" cy="463826"/>
                </a:xfrm>
                <a:prstGeom prst="can">
                  <a:avLst>
                    <a:gd name="adj" fmla="val 3857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Can 13">
                  <a:extLst>
                    <a:ext uri="{FF2B5EF4-FFF2-40B4-BE49-F238E27FC236}">
                      <a16:creationId xmlns:a16="http://schemas.microsoft.com/office/drawing/2014/main" id="{B6A83E51-FE95-8F4E-AAC8-B2BF0768B47B}"/>
                    </a:ext>
                  </a:extLst>
                </p:cNvPr>
                <p:cNvSpPr/>
                <p:nvPr/>
              </p:nvSpPr>
              <p:spPr>
                <a:xfrm>
                  <a:off x="3287083" y="2252870"/>
                  <a:ext cx="1115870" cy="3485321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98807A1-ACC4-E74B-9FE2-A7F4209E0204}"/>
                    </a:ext>
                  </a:extLst>
                </p:cNvPr>
                <p:cNvGrpSpPr/>
                <p:nvPr/>
              </p:nvGrpSpPr>
              <p:grpSpPr>
                <a:xfrm>
                  <a:off x="3625218" y="2640653"/>
                  <a:ext cx="468047" cy="716745"/>
                  <a:chOff x="4009533" y="3422532"/>
                  <a:chExt cx="468047" cy="716745"/>
                </a:xfrm>
              </p:grpSpPr>
              <p:sp>
                <p:nvSpPr>
                  <p:cNvPr id="17" name="Down Arrow 16">
                    <a:extLst>
                      <a:ext uri="{FF2B5EF4-FFF2-40B4-BE49-F238E27FC236}">
                        <a16:creationId xmlns:a16="http://schemas.microsoft.com/office/drawing/2014/main" id="{A8315161-C400-2F43-9F0C-73E784675808}"/>
                      </a:ext>
                    </a:extLst>
                  </p:cNvPr>
                  <p:cNvSpPr/>
                  <p:nvPr/>
                </p:nvSpPr>
                <p:spPr>
                  <a:xfrm>
                    <a:off x="4094233" y="3860869"/>
                    <a:ext cx="298649" cy="278408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Rectangle 17">
                        <a:extLst>
                          <a:ext uri="{FF2B5EF4-FFF2-40B4-BE49-F238E27FC236}">
                            <a16:creationId xmlns:a16="http://schemas.microsoft.com/office/drawing/2014/main" id="{F8869B43-4746-7843-BE3E-12C7E482B7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9533" y="3422532"/>
                        <a:ext cx="468047" cy="32755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8" name="Rectangle 17">
                        <a:extLst>
                          <a:ext uri="{FF2B5EF4-FFF2-40B4-BE49-F238E27FC236}">
                            <a16:creationId xmlns:a16="http://schemas.microsoft.com/office/drawing/2014/main" id="{F8869B43-4746-7843-BE3E-12C7E482B7E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09533" y="3422532"/>
                        <a:ext cx="468047" cy="32755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3704" r="-59259" b="-48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7EB2F084-5621-C74E-B6D2-FF515D72C8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9954" y="4389239"/>
                      <a:ext cx="617373" cy="46166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7EB2F084-5621-C74E-B6D2-FF515D72C88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89954" y="4389239"/>
                      <a:ext cx="617373" cy="4616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857" r="-94286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08EE3A7-21A8-A049-84BF-4EF614CDA2DA}"/>
                </a:ext>
              </a:extLst>
            </p:cNvPr>
            <p:cNvSpPr/>
            <p:nvPr/>
          </p:nvSpPr>
          <p:spPr>
            <a:xfrm>
              <a:off x="1736228" y="3558196"/>
              <a:ext cx="612265" cy="377907"/>
            </a:xfrm>
            <a:prstGeom prst="rightArrow">
              <a:avLst>
                <a:gd name="adj1" fmla="val 39062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3DEC74-FB16-9C42-AE8B-0D4E108FB17D}"/>
              </a:ext>
            </a:extLst>
          </p:cNvPr>
          <p:cNvGrpSpPr/>
          <p:nvPr/>
        </p:nvGrpSpPr>
        <p:grpSpPr>
          <a:xfrm>
            <a:off x="6001877" y="13253"/>
            <a:ext cx="8230960" cy="6872157"/>
            <a:chOff x="5498293" y="-1205948"/>
            <a:chExt cx="8230960" cy="6872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4D51AB-942B-FC45-BC1E-A73EAE9C61BD}"/>
                    </a:ext>
                  </a:extLst>
                </p:cNvPr>
                <p:cNvSpPr txBox="1"/>
                <p:nvPr/>
              </p:nvSpPr>
              <p:spPr>
                <a:xfrm>
                  <a:off x="5498293" y="2863659"/>
                  <a:ext cx="55308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4D51AB-942B-FC45-BC1E-A73EAE9C61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93" y="2863659"/>
                  <a:ext cx="55308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554E467-193F-F94C-A4DC-CE6D093D76A1}"/>
                </a:ext>
              </a:extLst>
            </p:cNvPr>
            <p:cNvCxnSpPr>
              <a:cxnSpLocks/>
            </p:cNvCxnSpPr>
            <p:nvPr/>
          </p:nvCxnSpPr>
          <p:spPr>
            <a:xfrm>
              <a:off x="6308035" y="2415475"/>
              <a:ext cx="0" cy="273279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A092CFE-E316-0C4C-B9C6-FB307D96D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8035" y="5121763"/>
              <a:ext cx="3313043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704EF62-C43B-814F-BCD6-A9CBD506BDB4}"/>
                    </a:ext>
                  </a:extLst>
                </p:cNvPr>
                <p:cNvSpPr/>
                <p:nvPr/>
              </p:nvSpPr>
              <p:spPr>
                <a:xfrm>
                  <a:off x="6475058" y="5194678"/>
                  <a:ext cx="54059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704EF62-C43B-814F-BCD6-A9CBD506BD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5058" y="5194678"/>
                  <a:ext cx="540597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6C043F6-4AC9-1D42-8E88-FBADBC1B947D}"/>
                    </a:ext>
                  </a:extLst>
                </p:cNvPr>
                <p:cNvSpPr/>
                <p:nvPr/>
              </p:nvSpPr>
              <p:spPr>
                <a:xfrm>
                  <a:off x="7648756" y="5204544"/>
                  <a:ext cx="5477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6C043F6-4AC9-1D42-8E88-FBADBC1B9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8756" y="5204544"/>
                  <a:ext cx="547714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2CD1A006-E385-B348-9E52-130BAEAD6649}"/>
                </a:ext>
              </a:extLst>
            </p:cNvPr>
            <p:cNvSpPr/>
            <p:nvPr/>
          </p:nvSpPr>
          <p:spPr>
            <a:xfrm>
              <a:off x="6559827" y="-1205948"/>
              <a:ext cx="7169426" cy="6056244"/>
            </a:xfrm>
            <a:prstGeom prst="arc">
              <a:avLst>
                <a:gd name="adj1" fmla="val 6171250"/>
                <a:gd name="adj2" fmla="val 10117375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830831-F260-8D40-A0AB-04B5B4E25464}"/>
                </a:ext>
              </a:extLst>
            </p:cNvPr>
            <p:cNvSpPr/>
            <p:nvPr/>
          </p:nvSpPr>
          <p:spPr>
            <a:xfrm>
              <a:off x="6745357" y="3151676"/>
              <a:ext cx="225287" cy="1943584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6EA764-C3EE-BF40-8FC3-A28D67E78280}"/>
                </a:ext>
              </a:extLst>
            </p:cNvPr>
            <p:cNvSpPr/>
            <p:nvPr/>
          </p:nvSpPr>
          <p:spPr>
            <a:xfrm>
              <a:off x="6990521" y="3532372"/>
              <a:ext cx="218662" cy="1556264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E707FDB-7C07-DC43-9D17-66801AFD749E}"/>
                </a:ext>
              </a:extLst>
            </p:cNvPr>
            <p:cNvSpPr/>
            <p:nvPr/>
          </p:nvSpPr>
          <p:spPr>
            <a:xfrm>
              <a:off x="7209183" y="3809796"/>
              <a:ext cx="238539" cy="1285468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30D84D2-E7CF-8E47-A8E0-CB02A048E9AC}"/>
                </a:ext>
              </a:extLst>
            </p:cNvPr>
            <p:cNvSpPr/>
            <p:nvPr/>
          </p:nvSpPr>
          <p:spPr>
            <a:xfrm>
              <a:off x="7466005" y="4030256"/>
              <a:ext cx="220255" cy="1058380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218F236-9ED7-7047-B18D-E5685DA48CC6}"/>
                </a:ext>
              </a:extLst>
            </p:cNvPr>
            <p:cNvSpPr/>
            <p:nvPr/>
          </p:nvSpPr>
          <p:spPr>
            <a:xfrm>
              <a:off x="7685382" y="4157400"/>
              <a:ext cx="239417" cy="931231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3BD629-36CE-A64D-B4FC-31278FF28C7D}"/>
                </a:ext>
              </a:extLst>
            </p:cNvPr>
            <p:cNvCxnSpPr>
              <a:cxnSpLocks/>
            </p:cNvCxnSpPr>
            <p:nvPr/>
          </p:nvCxnSpPr>
          <p:spPr>
            <a:xfrm>
              <a:off x="5986755" y="3151676"/>
              <a:ext cx="763043" cy="0"/>
            </a:xfrm>
            <a:prstGeom prst="line">
              <a:avLst/>
            </a:prstGeom>
            <a:ln w="635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32C9E83-EFD5-D044-B498-2D26C64B1E86}"/>
                    </a:ext>
                  </a:extLst>
                </p:cNvPr>
                <p:cNvSpPr txBox="1"/>
                <p:nvPr/>
              </p:nvSpPr>
              <p:spPr>
                <a:xfrm>
                  <a:off x="8380278" y="4033446"/>
                  <a:ext cx="2951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𝐼𝑑𝑒𝑎𝑙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𝑛𝑅𝑇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32C9E83-EFD5-D044-B498-2D26C64B1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0278" y="4033446"/>
                  <a:ext cx="2951652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427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F898887-C165-264E-8254-196382BC8A59}"/>
              </a:ext>
            </a:extLst>
          </p:cNvPr>
          <p:cNvSpPr txBox="1"/>
          <p:nvPr/>
        </p:nvSpPr>
        <p:spPr>
          <a:xfrm>
            <a:off x="0" y="-36096"/>
            <a:ext cx="1159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Multistep isothermal expansion/contraction of an ideal gas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F1AC6B9-7395-B54E-A276-1D7BF90BE533}"/>
                  </a:ext>
                </a:extLst>
              </p:cNvPr>
              <p:cNvSpPr/>
              <p:nvPr/>
            </p:nvSpPr>
            <p:spPr>
              <a:xfrm>
                <a:off x="2983271" y="429888"/>
                <a:ext cx="845799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Each step does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𝒅𝒘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𝒆𝒙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𝒅𝑽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work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After each step let a little heat in to keep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constant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</a:t>
                </a:r>
                <a:r>
                  <a:rPr lang="en-US" sz="2400" dirty="0">
                    <a:solidFill>
                      <a:schemeClr val="tx1"/>
                    </a:solidFill>
                  </a:rPr>
                  <a:t>rop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 bit so the system expands a little more </a:t>
                </a: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F1AC6B9-7395-B54E-A276-1D7BF90BE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271" y="429888"/>
                <a:ext cx="8457995" cy="1200329"/>
              </a:xfrm>
              <a:prstGeom prst="rect">
                <a:avLst/>
              </a:prstGeom>
              <a:blipFill>
                <a:blip r:embed="rId10"/>
                <a:stretch>
                  <a:fillRect l="-900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DD323C2-3AFF-624A-9321-956E69FA1CD6}"/>
                  </a:ext>
                </a:extLst>
              </p:cNvPr>
              <p:cNvSpPr/>
              <p:nvPr/>
            </p:nvSpPr>
            <p:spPr>
              <a:xfrm>
                <a:off x="2940268" y="1833170"/>
                <a:ext cx="8457995" cy="1965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𝒏𝑹𝑻𝒍𝒏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𝒏𝑹𝑻𝒍𝒏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DD323C2-3AFF-624A-9321-956E69FA1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268" y="1833170"/>
                <a:ext cx="8457995" cy="19654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17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EACFA47B-C0C9-5C4D-8E07-18164A31AAD6}"/>
              </a:ext>
            </a:extLst>
          </p:cNvPr>
          <p:cNvGrpSpPr/>
          <p:nvPr/>
        </p:nvGrpSpPr>
        <p:grpSpPr>
          <a:xfrm>
            <a:off x="220033" y="1868557"/>
            <a:ext cx="4192941" cy="4224702"/>
            <a:chOff x="220033" y="1868557"/>
            <a:chExt cx="4192941" cy="422470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E12621-44F7-C34A-8C13-CBC0D2A34F30}"/>
                </a:ext>
              </a:extLst>
            </p:cNvPr>
            <p:cNvGrpSpPr/>
            <p:nvPr/>
          </p:nvGrpSpPr>
          <p:grpSpPr>
            <a:xfrm>
              <a:off x="220033" y="1868557"/>
              <a:ext cx="4192941" cy="4224702"/>
              <a:chOff x="2644915" y="2252870"/>
              <a:chExt cx="5899947" cy="446798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CF3E780-4900-E148-86E7-E234D9EA4AAA}"/>
                  </a:ext>
                </a:extLst>
              </p:cNvPr>
              <p:cNvGrpSpPr/>
              <p:nvPr/>
            </p:nvGrpSpPr>
            <p:grpSpPr>
              <a:xfrm>
                <a:off x="3260665" y="2252870"/>
                <a:ext cx="1142288" cy="3485321"/>
                <a:chOff x="3260665" y="2252870"/>
                <a:chExt cx="1142288" cy="3485321"/>
              </a:xfrm>
            </p:grpSpPr>
            <p:sp>
              <p:nvSpPr>
                <p:cNvPr id="3" name="Can 2">
                  <a:extLst>
                    <a:ext uri="{FF2B5EF4-FFF2-40B4-BE49-F238E27FC236}">
                      <a16:creationId xmlns:a16="http://schemas.microsoft.com/office/drawing/2014/main" id="{0882A6BC-BC35-4440-880D-412A45C8EE4D}"/>
                    </a:ext>
                  </a:extLst>
                </p:cNvPr>
                <p:cNvSpPr/>
                <p:nvPr/>
              </p:nvSpPr>
              <p:spPr>
                <a:xfrm>
                  <a:off x="3287083" y="3975650"/>
                  <a:ext cx="1115870" cy="463826"/>
                </a:xfrm>
                <a:prstGeom prst="can">
                  <a:avLst>
                    <a:gd name="adj" fmla="val 3857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Can 3">
                  <a:extLst>
                    <a:ext uri="{FF2B5EF4-FFF2-40B4-BE49-F238E27FC236}">
                      <a16:creationId xmlns:a16="http://schemas.microsoft.com/office/drawing/2014/main" id="{143CFE32-ACB5-FB40-A3B4-93EFC595F593}"/>
                    </a:ext>
                  </a:extLst>
                </p:cNvPr>
                <p:cNvSpPr/>
                <p:nvPr/>
              </p:nvSpPr>
              <p:spPr>
                <a:xfrm>
                  <a:off x="3287083" y="2252870"/>
                  <a:ext cx="1115870" cy="3485321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74F6F86D-D64E-A449-B61A-F960F21DEEAF}"/>
                    </a:ext>
                  </a:extLst>
                </p:cNvPr>
                <p:cNvGrpSpPr/>
                <p:nvPr/>
              </p:nvGrpSpPr>
              <p:grpSpPr>
                <a:xfrm>
                  <a:off x="3625218" y="3356270"/>
                  <a:ext cx="468047" cy="716745"/>
                  <a:chOff x="4009533" y="4138149"/>
                  <a:chExt cx="468047" cy="716745"/>
                </a:xfrm>
              </p:grpSpPr>
              <p:sp>
                <p:nvSpPr>
                  <p:cNvPr id="5" name="Down Arrow 4">
                    <a:extLst>
                      <a:ext uri="{FF2B5EF4-FFF2-40B4-BE49-F238E27FC236}">
                        <a16:creationId xmlns:a16="http://schemas.microsoft.com/office/drawing/2014/main" id="{F07B1AB4-2909-6942-95E2-82466D5A7ABF}"/>
                      </a:ext>
                    </a:extLst>
                  </p:cNvPr>
                  <p:cNvSpPr/>
                  <p:nvPr/>
                </p:nvSpPr>
                <p:spPr>
                  <a:xfrm>
                    <a:off x="4094233" y="4576486"/>
                    <a:ext cx="298649" cy="278408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34853373-B311-B34E-9113-9731A6AFBE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9533" y="4138149"/>
                        <a:ext cx="468047" cy="32755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34853373-B311-B34E-9113-9731A6AFBE8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09533" y="4138149"/>
                        <a:ext cx="468047" cy="32755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3704" r="-59259" b="-48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CB382580-57C5-C740-B532-69767D94E5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0665" y="4689443"/>
                      <a:ext cx="617373" cy="87885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CB382580-57C5-C740-B532-69767D94E55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0665" y="4689443"/>
                      <a:ext cx="617373" cy="87885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778" r="-8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C3E265C-4F5D-2D49-BC82-F596CF56855C}"/>
                  </a:ext>
                </a:extLst>
              </p:cNvPr>
              <p:cNvGrpSpPr/>
              <p:nvPr/>
            </p:nvGrpSpPr>
            <p:grpSpPr>
              <a:xfrm>
                <a:off x="5714493" y="2252870"/>
                <a:ext cx="1212999" cy="3485321"/>
                <a:chOff x="3189954" y="2252870"/>
                <a:chExt cx="1212999" cy="3485321"/>
              </a:xfrm>
            </p:grpSpPr>
            <p:sp>
              <p:nvSpPr>
                <p:cNvPr id="13" name="Can 12">
                  <a:extLst>
                    <a:ext uri="{FF2B5EF4-FFF2-40B4-BE49-F238E27FC236}">
                      <a16:creationId xmlns:a16="http://schemas.microsoft.com/office/drawing/2014/main" id="{3C712100-84AF-7046-84AC-4D133CD09E12}"/>
                    </a:ext>
                  </a:extLst>
                </p:cNvPr>
                <p:cNvSpPr/>
                <p:nvPr/>
              </p:nvSpPr>
              <p:spPr>
                <a:xfrm>
                  <a:off x="3287083" y="3260033"/>
                  <a:ext cx="1115870" cy="463826"/>
                </a:xfrm>
                <a:prstGeom prst="can">
                  <a:avLst>
                    <a:gd name="adj" fmla="val 3857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Can 13">
                  <a:extLst>
                    <a:ext uri="{FF2B5EF4-FFF2-40B4-BE49-F238E27FC236}">
                      <a16:creationId xmlns:a16="http://schemas.microsoft.com/office/drawing/2014/main" id="{B6A83E51-FE95-8F4E-AAC8-B2BF0768B47B}"/>
                    </a:ext>
                  </a:extLst>
                </p:cNvPr>
                <p:cNvSpPr/>
                <p:nvPr/>
              </p:nvSpPr>
              <p:spPr>
                <a:xfrm>
                  <a:off x="3287083" y="2252870"/>
                  <a:ext cx="1115870" cy="3485321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98807A1-ACC4-E74B-9FE2-A7F4209E0204}"/>
                    </a:ext>
                  </a:extLst>
                </p:cNvPr>
                <p:cNvGrpSpPr/>
                <p:nvPr/>
              </p:nvGrpSpPr>
              <p:grpSpPr>
                <a:xfrm>
                  <a:off x="3625218" y="2640653"/>
                  <a:ext cx="468047" cy="716745"/>
                  <a:chOff x="4009533" y="3422532"/>
                  <a:chExt cx="468047" cy="716745"/>
                </a:xfrm>
              </p:grpSpPr>
              <p:sp>
                <p:nvSpPr>
                  <p:cNvPr id="17" name="Down Arrow 16">
                    <a:extLst>
                      <a:ext uri="{FF2B5EF4-FFF2-40B4-BE49-F238E27FC236}">
                        <a16:creationId xmlns:a16="http://schemas.microsoft.com/office/drawing/2014/main" id="{A8315161-C400-2F43-9F0C-73E784675808}"/>
                      </a:ext>
                    </a:extLst>
                  </p:cNvPr>
                  <p:cNvSpPr/>
                  <p:nvPr/>
                </p:nvSpPr>
                <p:spPr>
                  <a:xfrm>
                    <a:off x="4094233" y="3860869"/>
                    <a:ext cx="298649" cy="278408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Rectangle 17">
                        <a:extLst>
                          <a:ext uri="{FF2B5EF4-FFF2-40B4-BE49-F238E27FC236}">
                            <a16:creationId xmlns:a16="http://schemas.microsoft.com/office/drawing/2014/main" id="{F8869B43-4746-7843-BE3E-12C7E482B7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9533" y="3422532"/>
                        <a:ext cx="468047" cy="32755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8" name="Rectangle 17">
                        <a:extLst>
                          <a:ext uri="{FF2B5EF4-FFF2-40B4-BE49-F238E27FC236}">
                            <a16:creationId xmlns:a16="http://schemas.microsoft.com/office/drawing/2014/main" id="{F8869B43-4746-7843-BE3E-12C7E482B7E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09533" y="3422532"/>
                        <a:ext cx="468047" cy="32755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3704" r="-59259" b="-48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7EB2F084-5621-C74E-B6D2-FF515D72C8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9954" y="4389239"/>
                      <a:ext cx="617373" cy="87885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7EB2F084-5621-C74E-B6D2-FF515D72C88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89954" y="4389239"/>
                      <a:ext cx="617373" cy="87885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857" r="-9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C0E7F3-94AD-1948-84D4-399CD36A8115}"/>
                  </a:ext>
                </a:extLst>
              </p:cNvPr>
              <p:cNvSpPr txBox="1"/>
              <p:nvPr/>
            </p:nvSpPr>
            <p:spPr>
              <a:xfrm>
                <a:off x="2644915" y="5842001"/>
                <a:ext cx="5899947" cy="878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 heat going in/out</a:t>
                </a:r>
              </a:p>
              <a:p>
                <a:r>
                  <a:rPr lang="en-US" sz="2400" dirty="0"/>
                  <a:t>Temperature is going down</a:t>
                </a:r>
              </a:p>
            </p:txBody>
          </p:sp>
        </p:grp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08EE3A7-21A8-A049-84BF-4EF614CDA2DA}"/>
                </a:ext>
              </a:extLst>
            </p:cNvPr>
            <p:cNvSpPr/>
            <p:nvPr/>
          </p:nvSpPr>
          <p:spPr>
            <a:xfrm>
              <a:off x="1736228" y="3558196"/>
              <a:ext cx="612265" cy="377907"/>
            </a:xfrm>
            <a:prstGeom prst="rightArrow">
              <a:avLst>
                <a:gd name="adj1" fmla="val 39062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90686B-BBDA-3E43-A7CF-05972F1B9DEE}"/>
              </a:ext>
            </a:extLst>
          </p:cNvPr>
          <p:cNvGrpSpPr/>
          <p:nvPr/>
        </p:nvGrpSpPr>
        <p:grpSpPr>
          <a:xfrm>
            <a:off x="4141692" y="-1023159"/>
            <a:ext cx="9226891" cy="3819047"/>
            <a:chOff x="-2927580" y="-2519032"/>
            <a:chExt cx="17025401" cy="727375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3C99FF1-0E1C-C046-8790-9AE3C46988AF}"/>
                </a:ext>
              </a:extLst>
            </p:cNvPr>
            <p:cNvGrpSpPr/>
            <p:nvPr/>
          </p:nvGrpSpPr>
          <p:grpSpPr>
            <a:xfrm>
              <a:off x="-2927580" y="-2519032"/>
              <a:ext cx="17025401" cy="7273753"/>
              <a:chOff x="-7264053" y="-1522649"/>
              <a:chExt cx="17025401" cy="7273754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3A075C1-0769-3F48-8CC4-7D0ABA28AC87}"/>
                  </a:ext>
                </a:extLst>
              </p:cNvPr>
              <p:cNvGrpSpPr/>
              <p:nvPr/>
            </p:nvGrpSpPr>
            <p:grpSpPr>
              <a:xfrm>
                <a:off x="2196621" y="1301259"/>
                <a:ext cx="5095406" cy="4449846"/>
                <a:chOff x="1321977" y="1539799"/>
                <a:chExt cx="5095406" cy="4449846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208C65A-B5EB-9140-87B6-4F02136DD4D5}"/>
                    </a:ext>
                  </a:extLst>
                </p:cNvPr>
                <p:cNvGrpSpPr/>
                <p:nvPr/>
              </p:nvGrpSpPr>
              <p:grpSpPr>
                <a:xfrm>
                  <a:off x="1321977" y="1539799"/>
                  <a:ext cx="5095406" cy="4449846"/>
                  <a:chOff x="2177322" y="1859897"/>
                  <a:chExt cx="5095406" cy="4449846"/>
                </a:xfrm>
              </p:grpSpPr>
              <p:sp>
                <p:nvSpPr>
                  <p:cNvPr id="57" name="Frame 56">
                    <a:extLst>
                      <a:ext uri="{FF2B5EF4-FFF2-40B4-BE49-F238E27FC236}">
                        <a16:creationId xmlns:a16="http://schemas.microsoft.com/office/drawing/2014/main" id="{389A2CEC-B82B-7845-B543-25750CCD8B23}"/>
                      </a:ext>
                    </a:extLst>
                  </p:cNvPr>
                  <p:cNvSpPr/>
                  <p:nvPr/>
                </p:nvSpPr>
                <p:spPr>
                  <a:xfrm>
                    <a:off x="2188564" y="2338466"/>
                    <a:ext cx="4407108" cy="3492708"/>
                  </a:xfrm>
                  <a:prstGeom prst="frame">
                    <a:avLst>
                      <a:gd name="adj1" fmla="val 177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Frame 57">
                    <a:extLst>
                      <a:ext uri="{FF2B5EF4-FFF2-40B4-BE49-F238E27FC236}">
                        <a16:creationId xmlns:a16="http://schemas.microsoft.com/office/drawing/2014/main" id="{40776E7B-19A6-2446-A9C5-12E44495F00D}"/>
                      </a:ext>
                    </a:extLst>
                  </p:cNvPr>
                  <p:cNvSpPr/>
                  <p:nvPr/>
                </p:nvSpPr>
                <p:spPr>
                  <a:xfrm>
                    <a:off x="2865620" y="1859897"/>
                    <a:ext cx="4407108" cy="3492708"/>
                  </a:xfrm>
                  <a:prstGeom prst="frame">
                    <a:avLst>
                      <a:gd name="adj1" fmla="val 177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C17C2A02-CDCD-864D-ABF6-CA835A890A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03554" y="1866835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BEFF127-DFF9-BA4D-9A11-35D13D535F8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35711" y="1917358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1F1F960-4B19-1749-9C3B-834B258FFD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52336" y="5317376"/>
                    <a:ext cx="719528" cy="494675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08F235F3-8408-9944-96BA-B1C19A03D3A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77322" y="5334001"/>
                    <a:ext cx="719528" cy="494675"/>
                  </a:xfrm>
                  <a:prstGeom prst="line">
                    <a:avLst/>
                  </a:prstGeom>
                  <a:ln w="63500">
                    <a:solidFill>
                      <a:schemeClr val="accent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BD108DEB-CE9E-3846-8803-D8B58216CC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48669" y="2521075"/>
                        <a:ext cx="2325269" cy="87928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i="1" dirty="0"/>
                      </a:p>
                    </p:txBody>
                  </p:sp>
                </mc:Choice>
                <mc:Fallback xmlns=""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BD108DEB-CE9E-3846-8803-D8B58216CC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48669" y="2521075"/>
                        <a:ext cx="2325269" cy="879287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891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D4DDABB3-B939-8D4F-9B57-DFFADDEDBC6A}"/>
                      </a:ext>
                    </a:extLst>
                  </p:cNvPr>
                  <p:cNvSpPr/>
                  <p:nvPr/>
                </p:nvSpPr>
                <p:spPr>
                  <a:xfrm>
                    <a:off x="3933242" y="5848078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0AE1402-19BF-3746-B974-CB5483B848EF}"/>
                      </a:ext>
                    </a:extLst>
                  </p:cNvPr>
                  <p:cNvSpPr/>
                  <p:nvPr/>
                </p:nvSpPr>
                <p:spPr>
                  <a:xfrm>
                    <a:off x="2205877" y="4791001"/>
                    <a:ext cx="3593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V</a:t>
                    </a:r>
                  </a:p>
                </p:txBody>
              </p: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8CAB41BA-2526-9D47-879F-05E2939C67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3554" y="5824238"/>
                    <a:ext cx="4314668" cy="0"/>
                  </a:xfrm>
                  <a:prstGeom prst="line">
                    <a:avLst/>
                  </a:prstGeom>
                  <a:ln w="63500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45203143-265B-B541-871C-4880795C5C20}"/>
                    </a:ext>
                  </a:extLst>
                </p:cNvPr>
                <p:cNvCxnSpPr/>
                <p:nvPr/>
              </p:nvCxnSpPr>
              <p:spPr>
                <a:xfrm flipV="1">
                  <a:off x="1361461" y="4222012"/>
                  <a:ext cx="662066" cy="408928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418680-9C76-544F-8FCF-EEA2C0D491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9057" y="3446291"/>
                  <a:ext cx="677055" cy="486637"/>
                </a:xfrm>
                <a:prstGeom prst="line">
                  <a:avLst/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9AEA35C-26A6-494D-967A-04E1F65D6217}"/>
                  </a:ext>
                </a:extLst>
              </p:cNvPr>
              <p:cNvSpPr/>
              <p:nvPr/>
            </p:nvSpPr>
            <p:spPr>
              <a:xfrm>
                <a:off x="-6548553" y="-1522649"/>
                <a:ext cx="16309901" cy="5521942"/>
              </a:xfrm>
              <a:prstGeom prst="arc">
                <a:avLst>
                  <a:gd name="adj1" fmla="val 1153804"/>
                  <a:gd name="adj2" fmla="val 3865988"/>
                </a:avLst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4A099DCA-C904-4C4D-A665-8C5C2BBA0488}"/>
                  </a:ext>
                </a:extLst>
              </p:cNvPr>
              <p:cNvSpPr/>
              <p:nvPr/>
            </p:nvSpPr>
            <p:spPr>
              <a:xfrm>
                <a:off x="-7264053" y="-1075780"/>
                <a:ext cx="16309901" cy="5521942"/>
              </a:xfrm>
              <a:prstGeom prst="arc">
                <a:avLst>
                  <a:gd name="adj1" fmla="val 1153804"/>
                  <a:gd name="adj2" fmla="val 3865988"/>
                </a:avLst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E71A1F-D9D4-1A49-9291-47A10D3EC572}"/>
                </a:ext>
              </a:extLst>
            </p:cNvPr>
            <p:cNvSpPr/>
            <p:nvPr/>
          </p:nvSpPr>
          <p:spPr>
            <a:xfrm>
              <a:off x="10303974" y="2691000"/>
              <a:ext cx="252993" cy="2443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25D66F-D3C5-2D42-BF11-A35150F95A49}"/>
                </a:ext>
              </a:extLst>
            </p:cNvPr>
            <p:cNvSpPr/>
            <p:nvPr/>
          </p:nvSpPr>
          <p:spPr>
            <a:xfrm>
              <a:off x="9781029" y="2565217"/>
              <a:ext cx="252993" cy="244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0A9AE6C-0A73-D64A-9D4D-B034B13D704D}"/>
              </a:ext>
            </a:extLst>
          </p:cNvPr>
          <p:cNvCxnSpPr>
            <a:cxnSpLocks/>
          </p:cNvCxnSpPr>
          <p:nvPr/>
        </p:nvCxnSpPr>
        <p:spPr>
          <a:xfrm flipH="1" flipV="1">
            <a:off x="11029104" y="2274851"/>
            <a:ext cx="318658" cy="26379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38A1DCC-F7F8-4945-AF78-DF6DC9AE497F}"/>
              </a:ext>
            </a:extLst>
          </p:cNvPr>
          <p:cNvGrpSpPr/>
          <p:nvPr/>
        </p:nvGrpSpPr>
        <p:grpSpPr>
          <a:xfrm>
            <a:off x="7465602" y="1182817"/>
            <a:ext cx="6741046" cy="5637876"/>
            <a:chOff x="6001877" y="-86139"/>
            <a:chExt cx="8303847" cy="6958292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40183D0F-68E9-1342-AD84-8BDC6B9846F5}"/>
                </a:ext>
              </a:extLst>
            </p:cNvPr>
            <p:cNvSpPr/>
            <p:nvPr/>
          </p:nvSpPr>
          <p:spPr>
            <a:xfrm>
              <a:off x="7136298" y="-86139"/>
              <a:ext cx="7169426" cy="6738730"/>
            </a:xfrm>
            <a:prstGeom prst="arc">
              <a:avLst>
                <a:gd name="adj1" fmla="val 7846197"/>
                <a:gd name="adj2" fmla="val 10431800"/>
              </a:avLst>
            </a:prstGeom>
            <a:ln w="635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90C978-CB45-BA4B-9222-3308A12CC42C}"/>
                </a:ext>
              </a:extLst>
            </p:cNvPr>
            <p:cNvGrpSpPr/>
            <p:nvPr/>
          </p:nvGrpSpPr>
          <p:grpSpPr>
            <a:xfrm>
              <a:off x="6001877" y="-13256"/>
              <a:ext cx="8230960" cy="6885409"/>
              <a:chOff x="6001877" y="-92767"/>
              <a:chExt cx="8230960" cy="6885409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84E3EAC7-6E99-0D42-967B-8DCD2E2777C3}"/>
                  </a:ext>
                </a:extLst>
              </p:cNvPr>
              <p:cNvGrpSpPr/>
              <p:nvPr/>
            </p:nvGrpSpPr>
            <p:grpSpPr>
              <a:xfrm>
                <a:off x="6001877" y="-92767"/>
                <a:ext cx="8230960" cy="6885409"/>
                <a:chOff x="5498293" y="-1219200"/>
                <a:chExt cx="8230960" cy="68854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A8FAC938-A9A5-6A4D-B25D-30477A85FE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98293" y="2969675"/>
                      <a:ext cx="55308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𝑒𝑥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A8FAC938-A9A5-6A4D-B25D-30477A85FE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98293" y="2969675"/>
                      <a:ext cx="553081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778" r="-16667" b="-2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387D4E3-599C-B843-813B-DB041613A4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8035" y="2388971"/>
                  <a:ext cx="0" cy="2732792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51DDA82-8D20-B943-94D3-BCBB417F5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08035" y="5121763"/>
                  <a:ext cx="3313043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C443AE38-44DA-E64D-91D2-031A38D55E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5058" y="5194678"/>
                      <a:ext cx="54059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C443AE38-44DA-E64D-91D2-031A38D55EA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75058" y="5194678"/>
                      <a:ext cx="540597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857" b="-2580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46B560D-D93B-9645-AF5D-A49E8108C4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8756" y="5204544"/>
                      <a:ext cx="54771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46B560D-D93B-9645-AF5D-A49E8108C4B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8756" y="5204544"/>
                      <a:ext cx="547714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778" b="-2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7" name="Arc 76">
                  <a:extLst>
                    <a:ext uri="{FF2B5EF4-FFF2-40B4-BE49-F238E27FC236}">
                      <a16:creationId xmlns:a16="http://schemas.microsoft.com/office/drawing/2014/main" id="{5C0AD07D-CDB9-4449-9BC5-0F49C4B7AF30}"/>
                    </a:ext>
                  </a:extLst>
                </p:cNvPr>
                <p:cNvSpPr/>
                <p:nvPr/>
              </p:nvSpPr>
              <p:spPr>
                <a:xfrm>
                  <a:off x="6559827" y="-1219200"/>
                  <a:ext cx="7169426" cy="6056244"/>
                </a:xfrm>
                <a:prstGeom prst="arc">
                  <a:avLst>
                    <a:gd name="adj1" fmla="val 6171250"/>
                    <a:gd name="adj2" fmla="val 10117375"/>
                  </a:avLst>
                </a:prstGeom>
                <a:ln w="63500">
                  <a:solidFill>
                    <a:schemeClr val="tx1">
                      <a:alpha val="2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C536A03-7AB7-B847-BB2D-3A068ABACCB4}"/>
                    </a:ext>
                  </a:extLst>
                </p:cNvPr>
                <p:cNvSpPr/>
                <p:nvPr/>
              </p:nvSpPr>
              <p:spPr>
                <a:xfrm>
                  <a:off x="6745357" y="3325324"/>
                  <a:ext cx="225451" cy="1769936"/>
                </a:xfrm>
                <a:prstGeom prst="rect">
                  <a:avLst/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375D27C-C978-014C-B80F-4EC30343DE28}"/>
                    </a:ext>
                  </a:extLst>
                </p:cNvPr>
                <p:cNvSpPr/>
                <p:nvPr/>
              </p:nvSpPr>
              <p:spPr>
                <a:xfrm>
                  <a:off x="6990521" y="3903528"/>
                  <a:ext cx="218662" cy="1185108"/>
                </a:xfrm>
                <a:prstGeom prst="rect">
                  <a:avLst/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964DE7E0-F868-704D-BAB3-1B509591F0A1}"/>
                    </a:ext>
                  </a:extLst>
                </p:cNvPr>
                <p:cNvSpPr/>
                <p:nvPr/>
              </p:nvSpPr>
              <p:spPr>
                <a:xfrm>
                  <a:off x="7209183" y="4181004"/>
                  <a:ext cx="237824" cy="914260"/>
                </a:xfrm>
                <a:prstGeom prst="rect">
                  <a:avLst/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CC7899D-7F72-4C45-9449-3E1B045463EF}"/>
                    </a:ext>
                  </a:extLst>
                </p:cNvPr>
                <p:cNvSpPr/>
                <p:nvPr/>
              </p:nvSpPr>
              <p:spPr>
                <a:xfrm>
                  <a:off x="7466005" y="4492488"/>
                  <a:ext cx="200379" cy="596148"/>
                </a:xfrm>
                <a:prstGeom prst="rect">
                  <a:avLst/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4CA30D7-71BB-E64D-841C-43AFC382F8E4}"/>
                    </a:ext>
                  </a:extLst>
                </p:cNvPr>
                <p:cNvSpPr/>
                <p:nvPr/>
              </p:nvSpPr>
              <p:spPr>
                <a:xfrm>
                  <a:off x="7685382" y="4690865"/>
                  <a:ext cx="252669" cy="397766"/>
                </a:xfrm>
                <a:prstGeom prst="rect">
                  <a:avLst/>
                </a:prstGeom>
                <a:pattFill prst="ltDnDiag">
                  <a:fgClr>
                    <a:schemeClr val="accent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E8523A3-E41B-C746-A92B-BB2D8DC0B9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6755" y="3284196"/>
                  <a:ext cx="763043" cy="0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B52B31E-321A-1F4E-800A-609587E243F3}"/>
                      </a:ext>
                    </a:extLst>
                  </p:cNvPr>
                  <p:cNvSpPr txBox="1"/>
                  <p:nvPr/>
                </p:nvSpPr>
                <p:spPr>
                  <a:xfrm>
                    <a:off x="8322601" y="4799128"/>
                    <a:ext cx="29516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𝐼𝑑𝑒𝑎𝑙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𝑛𝑅𝑇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B52B31E-321A-1F4E-800A-609587E243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2601" y="4799128"/>
                    <a:ext cx="295165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29" b="-419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F1AC6B9-7395-B54E-A276-1D7BF90BE533}"/>
                  </a:ext>
                </a:extLst>
              </p:cNvPr>
              <p:cNvSpPr/>
              <p:nvPr/>
            </p:nvSpPr>
            <p:spPr>
              <a:xfrm>
                <a:off x="3784124" y="446701"/>
                <a:ext cx="5677000" cy="3406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2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  <m:r>
                        <a:rPr lang="en-US" sz="22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𝑛𝑅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2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rgbClr val="7030A0"/>
                  </a:solidFill>
                </a:endParaRPr>
              </a:p>
              <a:p>
                <a:endParaRPr lang="en-US" sz="22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𝒏𝑹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2200" b="1" dirty="0">
                  <a:solidFill>
                    <a:srgbClr val="7030A0"/>
                  </a:solidFill>
                </a:endParaRPr>
              </a:p>
              <a:p>
                <a:endParaRPr lang="en-US" sz="2200" b="1" dirty="0">
                  <a:solidFill>
                    <a:srgbClr val="7030A0"/>
                  </a:solidFill>
                </a:endParaRP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𝒏𝑹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sub>
                            </m:sSub>
                          </m:den>
                        </m:f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F1AC6B9-7395-B54E-A276-1D7BF90BE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124" y="446701"/>
                <a:ext cx="5677000" cy="3406702"/>
              </a:xfrm>
              <a:prstGeom prst="rect">
                <a:avLst/>
              </a:prstGeom>
              <a:blipFill>
                <a:blip r:embed="rId11"/>
                <a:stretch>
                  <a:fillRect l="-19687" t="-39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Arc 84">
            <a:extLst>
              <a:ext uri="{FF2B5EF4-FFF2-40B4-BE49-F238E27FC236}">
                <a16:creationId xmlns:a16="http://schemas.microsoft.com/office/drawing/2014/main" id="{E8912C3E-F0F2-1C47-A998-54B1881B9D2F}"/>
              </a:ext>
            </a:extLst>
          </p:cNvPr>
          <p:cNvSpPr/>
          <p:nvPr/>
        </p:nvSpPr>
        <p:spPr>
          <a:xfrm flipH="1">
            <a:off x="6564023" y="830090"/>
            <a:ext cx="794650" cy="1399922"/>
          </a:xfrm>
          <a:prstGeom prst="arc">
            <a:avLst>
              <a:gd name="adj1" fmla="val 4981034"/>
              <a:gd name="adj2" fmla="val 15900305"/>
            </a:avLst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6012304A-073E-1F42-9E6A-388A9805B918}"/>
              </a:ext>
            </a:extLst>
          </p:cNvPr>
          <p:cNvSpPr/>
          <p:nvPr/>
        </p:nvSpPr>
        <p:spPr>
          <a:xfrm flipH="1">
            <a:off x="6498802" y="2375459"/>
            <a:ext cx="765516" cy="1030898"/>
          </a:xfrm>
          <a:prstGeom prst="arc">
            <a:avLst>
              <a:gd name="adj1" fmla="val 4981034"/>
              <a:gd name="adj2" fmla="val 15900305"/>
            </a:avLst>
          </a:prstGeom>
          <a:ln w="635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8080EE-FA9F-3A43-9621-D932A77C0A81}"/>
              </a:ext>
            </a:extLst>
          </p:cNvPr>
          <p:cNvSpPr txBox="1"/>
          <p:nvPr/>
        </p:nvSpPr>
        <p:spPr>
          <a:xfrm>
            <a:off x="0" y="-36096"/>
            <a:ext cx="1159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Multistep adiabatic expansion/contraction of an ideal gas</a:t>
            </a:r>
          </a:p>
        </p:txBody>
      </p:sp>
    </p:spTree>
    <p:extLst>
      <p:ext uri="{BB962C8B-B14F-4D97-AF65-F5344CB8AC3E}">
        <p14:creationId xmlns:p14="http://schemas.microsoft.com/office/powerpoint/2010/main" val="4549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123443" y="189298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Thermal power generators (in Thermo, “heat engines”)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1D17C-A4A1-2141-8E4C-F08AB04C7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47" y="884237"/>
            <a:ext cx="10268855" cy="53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123443" y="189298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Carnot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56847F-947E-854E-8A35-397154A4F8BA}"/>
                  </a:ext>
                </a:extLst>
              </p:cNvPr>
              <p:cNvSpPr txBox="1"/>
              <p:nvPr/>
            </p:nvSpPr>
            <p:spPr>
              <a:xfrm>
                <a:off x="123443" y="1079226"/>
                <a:ext cx="6346805" cy="700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and</a:t>
                </a: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are negative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and</a:t>
                </a: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are positive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dirty="0"/>
                  <a:t>Use</a:t>
                </a: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𝑛𝑅𝑇𝑙𝑛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for the isothermal legs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Since</a:t>
                </a: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, don’t need them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Efficiency limit:</a:t>
                </a:r>
                <a:endParaRPr lang="en-US" sz="2400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𝐶𝑎𝑟𝑛𝑜𝑡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&gt;−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𝑎𝑐𝑡𝑢𝑎𝑙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h𝑜𝑡</m:t>
                            </m:r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𝑎𝑐𝑡𝑢𝑎𝑙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56847F-947E-854E-8A35-397154A4F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3" y="1079226"/>
                <a:ext cx="6346805" cy="7002943"/>
              </a:xfrm>
              <a:prstGeom prst="rect">
                <a:avLst/>
              </a:prstGeom>
              <a:blipFill>
                <a:blip r:embed="rId2"/>
                <a:stretch>
                  <a:fillRect l="-1397" t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209F91-7909-2F4E-BC9E-DE9B9FFF88E7}"/>
              </a:ext>
            </a:extLst>
          </p:cNvPr>
          <p:cNvGrpSpPr/>
          <p:nvPr/>
        </p:nvGrpSpPr>
        <p:grpSpPr>
          <a:xfrm>
            <a:off x="7072132" y="1208749"/>
            <a:ext cx="5119868" cy="4166013"/>
            <a:chOff x="5976976" y="1318994"/>
            <a:chExt cx="6120984" cy="476076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5CDFCA-CE64-9941-90B6-115BBF64E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6976" y="1318994"/>
              <a:ext cx="6120984" cy="47607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3A96C2-9ED2-8F40-8046-5E66D6B3F6E6}"/>
                    </a:ext>
                  </a:extLst>
                </p:cNvPr>
                <p:cNvSpPr/>
                <p:nvPr/>
              </p:nvSpPr>
              <p:spPr>
                <a:xfrm>
                  <a:off x="7760161" y="2174658"/>
                  <a:ext cx="641626" cy="4572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3A96C2-9ED2-8F40-8046-5E66D6B3F6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0161" y="2174658"/>
                  <a:ext cx="641626" cy="457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4AA3AFA-4A41-0A46-AD00-6F7B521A1B81}"/>
                    </a:ext>
                  </a:extLst>
                </p:cNvPr>
                <p:cNvSpPr/>
                <p:nvPr/>
              </p:nvSpPr>
              <p:spPr>
                <a:xfrm>
                  <a:off x="9279212" y="3808538"/>
                  <a:ext cx="648756" cy="4572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4AA3AFA-4A41-0A46-AD00-6F7B521A1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9212" y="3808538"/>
                  <a:ext cx="648756" cy="457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ADDD587-EF5A-5C4E-8F10-372800BB1D36}"/>
                    </a:ext>
                  </a:extLst>
                </p:cNvPr>
                <p:cNvSpPr/>
                <p:nvPr/>
              </p:nvSpPr>
              <p:spPr>
                <a:xfrm>
                  <a:off x="9196388" y="4711065"/>
                  <a:ext cx="648756" cy="4572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ADDD587-EF5A-5C4E-8F10-372800BB1D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6388" y="4711065"/>
                  <a:ext cx="648756" cy="457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04786C1-DF8D-924B-8C9C-382497A2E20F}"/>
                    </a:ext>
                  </a:extLst>
                </p:cNvPr>
                <p:cNvSpPr/>
                <p:nvPr/>
              </p:nvSpPr>
              <p:spPr>
                <a:xfrm>
                  <a:off x="7120681" y="3785985"/>
                  <a:ext cx="639480" cy="4572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04786C1-DF8D-924B-8C9C-382497A2E2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0681" y="3785985"/>
                  <a:ext cx="639480" cy="457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3227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EE65EF-72C9-C248-A8A6-060B4F0BF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3"/>
          <a:stretch/>
        </p:blipFill>
        <p:spPr>
          <a:xfrm>
            <a:off x="4498830" y="213529"/>
            <a:ext cx="6028979" cy="6545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7CCDF-6219-DD42-B76E-465FA778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000" y="213528"/>
            <a:ext cx="4406900" cy="1706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9BC45-CAF5-A445-8045-1E3C4859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830" y="2070186"/>
            <a:ext cx="5334145" cy="307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10796-1F52-E544-A47D-9C6460B1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320" y="4032251"/>
            <a:ext cx="5772930" cy="307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DB56F3-03DC-7845-85B8-9A8442A45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717" y="5088257"/>
            <a:ext cx="5334145" cy="307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E03489-64F6-FE42-B02A-5BF6E8EC0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727" y="4989197"/>
            <a:ext cx="5334145" cy="30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152433-C2EB-BD46-8068-B8415EE0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517" y="5888908"/>
            <a:ext cx="5334145" cy="307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3BA9D-3CF9-AC4A-BE25-0B19A8ACF49C}"/>
              </a:ext>
            </a:extLst>
          </p:cNvPr>
          <p:cNvSpPr txBox="1"/>
          <p:nvPr/>
        </p:nvSpPr>
        <p:spPr>
          <a:xfrm>
            <a:off x="0" y="-10036"/>
            <a:ext cx="4004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Key equations (and when to use them)</a:t>
            </a:r>
          </a:p>
        </p:txBody>
      </p:sp>
    </p:spTree>
    <p:extLst>
      <p:ext uri="{BB962C8B-B14F-4D97-AF65-F5344CB8AC3E}">
        <p14:creationId xmlns:p14="http://schemas.microsoft.com/office/powerpoint/2010/main" val="3941091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1952</Words>
  <Application>Microsoft Macintosh PowerPoint</Application>
  <PresentationFormat>Widescreen</PresentationFormat>
  <Paragraphs>341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6 – Python: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53</cp:revision>
  <cp:lastPrinted>2021-10-08T15:50:44Z</cp:lastPrinted>
  <dcterms:created xsi:type="dcterms:W3CDTF">2021-10-08T15:12:45Z</dcterms:created>
  <dcterms:modified xsi:type="dcterms:W3CDTF">2021-12-09T22:36:22Z</dcterms:modified>
</cp:coreProperties>
</file>